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drawings/drawing1.xml" ContentType="application/vnd.openxmlformats-officedocument.drawingml.chartshap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_rels/chart3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6.xml.rels" ContentType="application/vnd.openxmlformats-package.relationships+xml"/>
  <Override PartName="/ppt/slideMasters/slideMaster6.xml" ContentType="application/vnd.openxmlformats-officedocument.presentationml.slideMaster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72.xml.rels" ContentType="application/vnd.openxmlformats-package.relationships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3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_rels/notesSlide1.xml.rels" ContentType="application/vnd.openxmlformats-package.relationships+xml"/>
  <Override PartName="/ppt/notesSlides/_rels/notesSlide3.xml.rels" ContentType="application/vnd.openxmlformats-package.relationships+xml"/>
  <Override PartName="/ppt/notesSlides/_rels/notesSlide5.xml.rels" ContentType="application/vnd.openxmlformats-package.relationships+xml"/>
  <Override PartName="/ppt/notesSlides/_rels/notesSlide6.xml.rels" ContentType="application/vnd.openxmlformats-package.relationships+xml"/>
  <Override PartName="/ppt/presProps.xml" ContentType="application/vnd.openxmlformats-officedocument.presentationml.presProps+xml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  <p:sldMasterId id="2147483713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</p:sldIdLst>
  <p:sldSz cx="9144000" cy="6858000"/>
  <p:notesSz cx="6797675" cy="9928225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notesMaster" Target="notesMasters/notesMaster1.xml"/><Relationship Id="rId9" Type="http://schemas.openxmlformats.org/officeDocument/2006/relationships/slide" Target="slides/slide1.xml"/><Relationship Id="rId10" Type="http://schemas.openxmlformats.org/officeDocument/2006/relationships/slide" Target="slides/slide2.xml"/><Relationship Id="rId11" Type="http://schemas.openxmlformats.org/officeDocument/2006/relationships/slide" Target="slides/slide3.xml"/><Relationship Id="rId12" Type="http://schemas.openxmlformats.org/officeDocument/2006/relationships/slide" Target="slides/slide4.xml"/><Relationship Id="rId13" Type="http://schemas.openxmlformats.org/officeDocument/2006/relationships/slide" Target="slides/slide5.xml"/><Relationship Id="rId14" Type="http://schemas.openxmlformats.org/officeDocument/2006/relationships/slide" Target="slides/slide6.xml"/><Relationship Id="rId15" Type="http://schemas.openxmlformats.org/officeDocument/2006/relationships/slide" Target="slides/slide7.xml"/><Relationship Id="rId16" Type="http://schemas.openxmlformats.org/officeDocument/2006/relationships/slide" Target="slides/slide8.xml"/><Relationship Id="rId17" Type="http://schemas.openxmlformats.org/officeDocument/2006/relationships/slide" Target="slides/slide9.xml"/><Relationship Id="rId18" Type="http://schemas.openxmlformats.org/officeDocument/2006/relationships/slide" Target="slides/slide10.xml"/><Relationship Id="rId19" Type="http://schemas.openxmlformats.org/officeDocument/2006/relationships/slide" Target="slides/slide11.xml"/><Relationship Id="rId20" Type="http://schemas.openxmlformats.org/officeDocument/2006/relationships/slide" Target="slides/slide12.xml"/><Relationship Id="rId21" Type="http://schemas.openxmlformats.org/officeDocument/2006/relationships/slide" Target="slides/slide13.xml"/><Relationship Id="rId22" Type="http://schemas.openxmlformats.org/officeDocument/2006/relationships/slide" Target="slides/slide14.xml"/><Relationship Id="rId23" Type="http://schemas.openxmlformats.org/officeDocument/2006/relationships/slide" Target="slides/slide15.xml"/><Relationship Id="rId24" Type="http://schemas.openxmlformats.org/officeDocument/2006/relationships/slide" Target="slides/slide16.xml"/><Relationship Id="rId25" Type="http://schemas.openxmlformats.org/officeDocument/2006/relationships/slide" Target="slides/slide17.xml"/><Relationship Id="rId26" Type="http://schemas.openxmlformats.org/officeDocument/2006/relationships/slide" Target="slides/slide18.xml"/><Relationship Id="rId27" Type="http://schemas.openxmlformats.org/officeDocument/2006/relationships/slide" Target="slides/slide19.xml"/><Relationship Id="rId28" Type="http://schemas.openxmlformats.org/officeDocument/2006/relationships/slide" Target="slides/slide20.xml"/><Relationship Id="rId29" Type="http://schemas.openxmlformats.org/officeDocument/2006/relationships/slide" Target="slides/slide21.xml"/><Relationship Id="rId30" Type="http://schemas.openxmlformats.org/officeDocument/2006/relationships/presProps" Target="presProps.xml"/>
</Relationships>
</file>

<file path=ppt/charts/_rels/chart3.xml.rels><?xml version="1.0" encoding="UTF-8"?>
<Relationships xmlns="http://schemas.openxmlformats.org/package/2006/relationships"><Relationship Id="rId1" Type="http://schemas.openxmlformats.org/officeDocument/2006/relationships/chartUserShapes" Target="../drawings/drawing1.xml"/>
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roundedCorners val="0"/>
  <c:chart>
    <c:autoTitleDeleted val="1"/>
    <c:plotArea>
      <c:layout>
        <c:manualLayout>
          <c:layoutTarget val="inner"/>
          <c:xMode val="edge"/>
          <c:yMode val="edge"/>
          <c:x val="0.026875"/>
          <c:y val="0.0423333333333333"/>
          <c:w val="0.9545"/>
          <c:h val="0.775555555555556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9999ff"/>
            </a:solidFill>
            <a:ln w="12600">
              <a:solidFill>
                <a:srgbClr val="000000"/>
              </a:solidFill>
              <a:round/>
            </a:ln>
          </c:spPr>
          <c:invertIfNegative val="0"/>
          <c:dLbls>
            <c:numFmt formatCode="#,##0" sourceLinked="0"/>
            <c:txPr>
              <a:bodyPr wrap="square"/>
              <a:lstStyle/>
              <a:p>
                <a:pPr>
                  <a:defRPr b="1" sz="1800" spc="-1" strike="noStrike">
                    <a:solidFill>
                      <a:srgbClr val="000000"/>
                    </a:solidFill>
                    <a:latin typeface="Arial Cyr"/>
                    <a:ea typeface="Arial Cyr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eparator>; </c:separator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categories</c:f>
              <c:strCache>
                <c:ptCount val="5"/>
                <c:pt idx="0">
                  <c:v>2006г.</c:v>
                </c:pt>
                <c:pt idx="1">
                  <c:v>2007г.</c:v>
                </c:pt>
                <c:pt idx="2">
                  <c:v>2008г.</c:v>
                </c:pt>
                <c:pt idx="3">
                  <c:v>2009г.</c:v>
                </c:pt>
                <c:pt idx="4">
                  <c:v>2010г.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5"/>
                <c:pt idx="0">
                  <c:v>2586.8403917</c:v>
                </c:pt>
                <c:pt idx="1">
                  <c:v>3323.67279675</c:v>
                </c:pt>
                <c:pt idx="2">
                  <c:v>5791.54685783</c:v>
                </c:pt>
                <c:pt idx="3">
                  <c:v>6532.47444738</c:v>
                </c:pt>
                <c:pt idx="4">
                  <c:v>7146.278</c:v>
                </c:pt>
              </c:numCache>
            </c:numRef>
          </c:val>
        </c:ser>
        <c:gapWidth val="150"/>
        <c:overlap val="0"/>
        <c:axId val="71209469"/>
        <c:axId val="48787139"/>
      </c:barChart>
      <c:catAx>
        <c:axId val="71209469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3240">
            <a:solidFill>
              <a:srgbClr val="000000"/>
            </a:solidFill>
            <a:round/>
          </a:ln>
        </c:spPr>
        <c:txPr>
          <a:bodyPr/>
          <a:lstStyle/>
          <a:p>
            <a:pPr>
              <a:defRPr b="0" sz="1400" spc="-1" strike="noStrike">
                <a:solidFill>
                  <a:srgbClr val="000000"/>
                </a:solidFill>
                <a:latin typeface="Arial Cyr"/>
                <a:ea typeface="Arial Cyr"/>
              </a:defRPr>
            </a:pPr>
          </a:p>
        </c:txPr>
        <c:crossAx val="48787139"/>
        <c:crosses val="autoZero"/>
        <c:auto val="1"/>
        <c:lblAlgn val="ctr"/>
        <c:lblOffset val="100"/>
        <c:noMultiLvlLbl val="0"/>
      </c:catAx>
      <c:valAx>
        <c:axId val="48787139"/>
        <c:scaling>
          <c:orientation val="minMax"/>
        </c:scaling>
        <c:delete val="1"/>
        <c:axPos val="l"/>
        <c:title>
          <c:tx>
            <c:rich>
              <a:bodyPr rot="-5400000"/>
              <a:lstStyle/>
              <a:p>
                <a:pPr>
                  <a:defRPr b="1" lang="ru-RU" sz="1000" spc="-1" strike="noStrike">
                    <a:solidFill>
                      <a:srgbClr val="000000"/>
                    </a:solidFill>
                    <a:latin typeface="Arial Cyr"/>
                    <a:ea typeface="Arial Cyr"/>
                  </a:defRPr>
                </a:pPr>
                <a:r>
                  <a:rPr b="1" lang="ru-RU" sz="1000" spc="-1" strike="noStrike">
                    <a:solidFill>
                      <a:srgbClr val="000000"/>
                    </a:solidFill>
                    <a:latin typeface="Arial Cyr"/>
                    <a:ea typeface="Arial Cyr"/>
                  </a:rPr>
                  <a:t>млн.руб.</a:t>
                </a:r>
              </a:p>
            </c:rich>
          </c:tx>
          <c:layout>
            <c:manualLayout>
              <c:xMode val="edge"/>
              <c:yMode val="edge"/>
              <c:x val="0.014125"/>
              <c:y val="0.525888888888889"/>
            </c:manualLayout>
          </c:layout>
          <c:overlay val="0"/>
          <c:spPr>
            <a:noFill/>
            <a:ln w="25560">
              <a:noFill/>
            </a:ln>
          </c:spPr>
        </c:title>
        <c:numFmt formatCode="General" sourceLinked="1"/>
        <c:majorTickMark val="out"/>
        <c:minorTickMark val="none"/>
        <c:tickLblPos val="none"/>
        <c:spPr>
          <a:ln w="9360">
            <a:solidFill>
              <a:srgbClr val="666666"/>
            </a:solidFill>
            <a:round/>
          </a:ln>
        </c:spPr>
        <c:txPr>
          <a:bodyPr/>
          <a:lstStyle/>
          <a:p>
            <a:pPr>
              <a:defRPr b="0" sz="1000" spc="-1" strike="noStrike">
                <a:solidFill>
                  <a:srgbClr val="000000"/>
                </a:solidFill>
                <a:latin typeface="Arial Cyr"/>
                <a:ea typeface="Arial Cyr"/>
              </a:defRPr>
            </a:pPr>
          </a:p>
        </c:txPr>
        <c:crossAx val="71209469"/>
        <c:crossBetween val="between"/>
      </c:valAx>
      <c:spPr>
        <a:noFill/>
        <a:ln w="0">
          <a:noFill/>
        </a:ln>
      </c:spPr>
    </c:plotArea>
    <c:plotVisOnly val="1"/>
    <c:dispBlanksAs val="gap"/>
  </c:chart>
  <c:spPr>
    <a:noFill/>
    <a:ln w="9360">
      <a:noFill/>
    </a:ln>
  </c:spPr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roundedCorners val="0"/>
  <c:chart>
    <c:autoTitleDeleted val="1"/>
    <c:plotArea>
      <c:layout>
        <c:manualLayout>
          <c:layoutTarget val="inner"/>
          <c:xMode val="edge"/>
          <c:yMode val="edge"/>
          <c:x val="0.15719653045132"/>
          <c:y val="0.0655874753001976"/>
          <c:w val="0.552251959738392"/>
          <c:h val="0.902112783097735"/>
        </c:manualLayout>
      </c:layout>
      <c:pieChart>
        <c:varyColors val="1"/>
        <c:ser>
          <c:idx val="0"/>
          <c:order val="0"/>
          <c:spPr>
            <a:gradFill>
              <a:gsLst>
                <a:gs pos="0">
                  <a:srgbClr val="064292"/>
                </a:gs>
                <a:gs pos="100000">
                  <a:srgbClr val="bac9e9"/>
                </a:gs>
              </a:gsLst>
              <a:path path="circle">
                <a:fillToRect l="50000" t="100000" r="50000" b="0"/>
              </a:path>
            </a:gradFill>
            <a:ln w="0">
              <a:noFill/>
            </a:ln>
          </c:spPr>
          <c:explosion val="0"/>
          <c:dPt>
            <c:idx val="0"/>
            <c:spPr>
              <a:gradFill>
                <a:gsLst>
                  <a:gs pos="0">
                    <a:srgbClr val="064292"/>
                  </a:gs>
                  <a:gs pos="100000">
                    <a:srgbClr val="bac9e9"/>
                  </a:gs>
                </a:gsLst>
                <a:path path="circle">
                  <a:fillToRect l="50000" t="100000" r="50000" b="0"/>
                </a:path>
              </a:gradFill>
              <a:ln w="0">
                <a:noFill/>
              </a:ln>
            </c:spPr>
          </c:dPt>
          <c:dPt>
            <c:idx val="1"/>
            <c:spPr>
              <a:gradFill>
                <a:gsLst>
                  <a:gs pos="0">
                    <a:srgbClr val="950603"/>
                  </a:gs>
                  <a:gs pos="100000">
                    <a:srgbClr val="eabab9"/>
                  </a:gs>
                </a:gsLst>
                <a:path path="circle">
                  <a:fillToRect l="50000" t="100000" r="50000" b="0"/>
                </a:path>
              </a:gradFill>
              <a:ln w="0">
                <a:noFill/>
              </a:ln>
            </c:spPr>
          </c:dPt>
          <c:dPt>
            <c:idx val="2"/>
            <c:spPr>
              <a:gradFill>
                <a:gsLst>
                  <a:gs pos="0">
                    <a:srgbClr val="638d0e"/>
                  </a:gs>
                  <a:gs pos="100000">
                    <a:srgbClr val="d5e7bc"/>
                  </a:gs>
                </a:gsLst>
                <a:path path="circle">
                  <a:fillToRect l="50000" t="100000" r="50000" b="0"/>
                </a:path>
              </a:gradFill>
              <a:ln w="0">
                <a:noFill/>
              </a:ln>
            </c:spPr>
          </c:dPt>
          <c:dPt>
            <c:idx val="3"/>
            <c:spPr>
              <a:gradFill>
                <a:gsLst>
                  <a:gs pos="0">
                    <a:srgbClr val="452272"/>
                  </a:gs>
                  <a:gs pos="100000">
                    <a:srgbClr val="cbc0db"/>
                  </a:gs>
                </a:gsLst>
                <a:path path="circle">
                  <a:fillToRect l="50000" t="100000" r="50000" b="0"/>
                </a:path>
              </a:gradFill>
              <a:ln w="0">
                <a:noFill/>
              </a:ln>
            </c:spPr>
          </c:dPt>
          <c:dPt>
            <c:idx val="4"/>
            <c:spPr>
              <a:gradFill>
                <a:gsLst>
                  <a:gs pos="0">
                    <a:srgbClr val="00799b"/>
                  </a:gs>
                  <a:gs pos="100000">
                    <a:srgbClr val="b8deed"/>
                  </a:gs>
                </a:gsLst>
                <a:path path="circle">
                  <a:fillToRect l="50000" t="100000" r="50000" b="0"/>
                </a:path>
              </a:gradFill>
              <a:ln w="0">
                <a:noFill/>
              </a:ln>
            </c:spPr>
          </c:dPt>
          <c:dLbls>
            <c:dLbl>
              <c:idx val="0"/>
              <c:txPr>
                <a:bodyPr wrap="square"/>
                <a:lstStyle/>
                <a:p>
                  <a:pPr>
                    <a:defRPr b="0" sz="10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tx>
                <c:rich>
                  <a:bodyPr/>
                  <a:p>
                    <a:r>
                      <a:rPr b="0" lang="ru-RU" sz="1200" spc="-1" strike="noStrike">
                        <a:solidFill>
                          <a:srgbClr val="000000"/>
                        </a:solidFill>
                        <a:latin typeface="Constantia"/>
                        <a:ea typeface="DejaVu Sans"/>
                      </a:rPr>
                      <a:t>Н</a:t>
                    </a:r>
                    <a:r>
                      <a:rPr b="0" lang="ru-RU" sz="1200" spc="-1" strike="noStrike">
                        <a:solidFill>
                          <a:srgbClr val="000000"/>
                        </a:solidFill>
                        <a:latin typeface="Constantia"/>
                        <a:ea typeface="DejaVu Sans"/>
                      </a:rPr>
                      <a:t>дфл</a:t>
                    </a:r>
                  </a:p>
                  <a:p/>
                  <a:p/>
                  <a:p>
                    <a:r>
                      <a:rPr b="0" lang="ru-RU" sz="1200" spc="-1" strike="noStrike">
                        <a:solidFill>
                          <a:srgbClr val="000000"/>
                        </a:solidFill>
                        <a:latin typeface="Constantia"/>
                        <a:ea typeface="DejaVu Sans"/>
                      </a:rPr>
                      <a:t>54,4%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eparator>
</c:separator>
            </c:dLbl>
            <c:dLbl>
              <c:idx val="1"/>
              <c:txPr>
                <a:bodyPr wrap="square"/>
                <a:lstStyle/>
                <a:p>
                  <a:pPr>
                    <a:defRPr b="1" sz="1200" spc="-1" strike="noStrike">
                      <a:solidFill>
                        <a:srgbClr val="000000"/>
                      </a:solidFill>
                      <a:latin typeface="Constantia"/>
                      <a:ea typeface="DejaVu Sans"/>
                    </a:defRPr>
                  </a:pPr>
                </a:p>
              </c:txPr>
              <c:dLblPos val="bestFit"/>
              <c:showLegendKey val="0"/>
              <c:showVal val="0"/>
              <c:showCatName val="0"/>
              <c:showSerName val="0"/>
              <c:showPercent val="0"/>
              <c:separator>
</c:separator>
            </c:dLbl>
            <c:dLbl>
              <c:idx val="2"/>
              <c:txPr>
                <a:bodyPr wrap="square"/>
                <a:lstStyle/>
                <a:p>
                  <a:pPr>
                    <a:defRPr b="0" sz="10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tx>
                <c:rich>
                  <a:bodyPr/>
                  <a:p>
                    <a:r>
                      <a:rPr b="0" lang="ru-RU" sz="1200" spc="-1" strike="noStrike">
                        <a:solidFill>
                          <a:srgbClr val="000000"/>
                        </a:solidFill>
                        <a:latin typeface="Constantia"/>
                        <a:ea typeface="DejaVu Sans"/>
                      </a:rPr>
                      <a:t>Е</a:t>
                    </a:r>
                    <a:r>
                      <a:rPr b="0" lang="ru-RU" sz="1200" spc="-1" strike="noStrike">
                        <a:solidFill>
                          <a:srgbClr val="000000"/>
                        </a:solidFill>
                        <a:latin typeface="Constantia"/>
                        <a:ea typeface="DejaVu Sans"/>
                      </a:rPr>
                      <a:t>НВД</a:t>
                    </a:r>
                    <a:r>
                      <a:rPr b="0" lang="ru-RU" sz="1200" spc="-1" strike="noStrike">
                        <a:solidFill>
                          <a:srgbClr val="000000"/>
                        </a:solidFill>
                        <a:latin typeface="Constantia"/>
                        <a:ea typeface="DejaVu Sans"/>
                      </a:rPr>
                      <a:t>
</a:t>
                    </a:r>
                    <a:r>
                      <a:rPr b="0" lang="ru-RU" sz="1200" spc="-1" strike="noStrike">
                        <a:solidFill>
                          <a:srgbClr val="000000"/>
                        </a:solidFill>
                        <a:latin typeface="Constantia"/>
                        <a:ea typeface="DejaVu Sans"/>
                      </a:rPr>
                      <a:t>3,8%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eparator>
</c:separator>
            </c:dLbl>
            <c:dLbl>
              <c:idx val="3"/>
              <c:txPr>
                <a:bodyPr wrap="square"/>
                <a:lstStyle/>
                <a:p>
                  <a:pPr>
                    <a:defRPr b="0" sz="10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tx>
                <c:rich>
                  <a:bodyPr/>
                  <a:p>
                    <a:r>
                      <a:rPr b="0" lang="ru-RU" sz="1200" spc="-1" strike="noStrike">
                        <a:solidFill>
                          <a:srgbClr val="000000"/>
                        </a:solidFill>
                        <a:latin typeface="Constantia"/>
                        <a:ea typeface="DejaVu Sans"/>
                      </a:rPr>
                      <a:t>д</a:t>
                    </a:r>
                    <a:r>
                      <a:rPr b="0" lang="ru-RU" sz="1109" spc="-1" strike="noStrike">
                        <a:solidFill>
                          <a:srgbClr val="000000"/>
                        </a:solidFill>
                        <a:latin typeface="Constantia"/>
                        <a:ea typeface="DejaVu Sans"/>
                      </a:rPr>
                      <a:t>оходы от использования и продажи  имущества
</a:t>
                    </a:r>
                    <a:r>
                      <a:rPr b="0" lang="ru-RU" sz="1109" spc="-1" strike="noStrike">
                        <a:solidFill>
                          <a:srgbClr val="000000"/>
                        </a:solidFill>
                        <a:latin typeface="Constantia"/>
                        <a:ea typeface="DejaVu Sans"/>
                      </a:rPr>
                      <a:t>7,2%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eparator>
</c:separator>
            </c:dLbl>
            <c:dLbl>
              <c:idx val="4"/>
              <c:txPr>
                <a:bodyPr wrap="square"/>
                <a:lstStyle/>
                <a:p>
                  <a:pPr>
                    <a:defRPr b="0" sz="10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tx>
                <c:rich>
                  <a:bodyPr/>
                  <a:p>
                    <a:r>
                      <a:rPr b="0" lang="ru-RU" sz="1200" spc="-1" strike="noStrike">
                        <a:solidFill>
                          <a:srgbClr val="000000"/>
                        </a:solidFill>
                        <a:latin typeface="Constantia"/>
                        <a:ea typeface="DejaVu Sans"/>
                      </a:rPr>
                      <a:t>Акцизы</a:t>
                    </a:r>
                    <a:r>
                      <a:rPr b="0" lang="ru-RU" sz="1200" spc="-1" strike="noStrike">
                        <a:solidFill>
                          <a:srgbClr val="000000"/>
                        </a:solidFill>
                        <a:latin typeface="Constantia"/>
                        <a:ea typeface="DejaVu Sans"/>
                      </a:rPr>
                      <a:t>
</a:t>
                    </a:r>
                    <a:r>
                      <a:rPr b="0" lang="ru-RU" sz="1200" spc="-1" strike="noStrike">
                        <a:solidFill>
                          <a:srgbClr val="000000"/>
                        </a:solidFill>
                        <a:latin typeface="Constantia"/>
                        <a:ea typeface="DejaVu Sans"/>
                      </a:rPr>
                      <a:t>23,6%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eparator>
</c:separator>
            </c:dLbl>
            <c:txPr>
              <a:bodyPr wrap="square"/>
              <a:lstStyle/>
              <a:p>
                <a:pPr>
                  <a:defRPr b="1" sz="1200" spc="-1" strike="noStrike">
                    <a:solidFill>
                      <a:srgbClr val="000000"/>
                    </a:solidFill>
                    <a:latin typeface="Constantia"/>
                    <a:ea typeface="DejaVu Sans"/>
                  </a:defRPr>
                </a:pPr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eparator>
</c:separator>
            <c:showLeaderLines val="1"/>
          </c:dLbls>
          <c:cat>
            <c:strRef>
              <c:f>categories</c:f>
              <c:strCache>
                <c:ptCount val="5"/>
                <c:pt idx="0">
                  <c:v>НДФЛ</c:v>
                </c:pt>
                <c:pt idx="1">
                  <c:v>госпошлина</c:v>
                </c:pt>
                <c:pt idx="2">
                  <c:v>ЕНВД, ЕСХН</c:v>
                </c:pt>
                <c:pt idx="3">
                  <c:v>доходы от использования и продажи  имущества</c:v>
                </c:pt>
                <c:pt idx="4">
                  <c:v>акцизы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5"/>
                <c:pt idx="0">
                  <c:v>21.9</c:v>
                </c:pt>
                <c:pt idx="1">
                  <c:v>0.600000000000001</c:v>
                </c:pt>
                <c:pt idx="2">
                  <c:v>3.8</c:v>
                </c:pt>
                <c:pt idx="3">
                  <c:v>2.9</c:v>
                </c:pt>
                <c:pt idx="4">
                  <c:v>9.5</c:v>
                </c:pt>
              </c:numCache>
            </c:numRef>
          </c:val>
        </c:ser>
        <c:firstSliceAng val="0"/>
      </c:pieChart>
      <c:spPr>
        <a:noFill/>
        <a:ln w="25560">
          <a:noFill/>
        </a:ln>
      </c:spPr>
    </c:plotArea>
    <c:plotVisOnly val="1"/>
    <c:dispBlanksAs val="zero"/>
  </c:chart>
  <c:spPr>
    <a:noFill/>
    <a:ln w="0">
      <a:noFill/>
    </a:ln>
  </c:spPr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roundedCorners val="0"/>
  <c:chart>
    <c:autoTitleDeleted val="1"/>
    <c:view3D>
      <c:rotX val="30"/>
      <c:rotY val="0"/>
      <c:rAngAx val="0"/>
      <c:perspective val="30"/>
    </c:view3D>
    <c:floor>
      <c:spPr>
        <a:solidFill>
          <a:srgbClr val="d9d9d9"/>
        </a:solidFill>
        <a:ln w="0">
          <a:noFill/>
        </a:ln>
      </c:spPr>
    </c:floor>
    <c:sideWall>
      <c:spPr>
        <a:solidFill>
          <a:srgbClr val="d9d9d9"/>
        </a:solidFill>
        <a:ln w="0">
          <a:noFill/>
        </a:ln>
      </c:spPr>
    </c:sideWall>
    <c:backWall>
      <c:spPr>
        <a:solidFill>
          <a:srgbClr val="d9d9d9"/>
        </a:solidFill>
        <a:ln w="0">
          <a:noFill/>
        </a:ln>
      </c:spPr>
    </c:backWall>
    <c:plotArea>
      <c:layout>
        <c:manualLayout>
          <c:layoutTarget val="inner"/>
          <c:xMode val="edge"/>
          <c:yMode val="edge"/>
          <c:x val="0.0806239015817223"/>
          <c:y val="0.00526862570495696"/>
          <c:w val="0.785237258347979"/>
          <c:h val="0.939151083407539"/>
        </c:manualLayout>
      </c:layout>
      <c:pie3DChart>
        <c:varyColors val="1"/>
        <c:ser>
          <c:idx val="0"/>
          <c:order val="0"/>
          <c:tx>
            <c:strRef>
              <c:f>label 0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rgbClr val="4f81bd"/>
            </a:solidFill>
            <a:ln w="0">
              <a:noFill/>
            </a:ln>
          </c:spPr>
          <c:explosion val="4"/>
          <c:dPt>
            <c:idx val="0"/>
            <c:explosion val="4"/>
            <c:spPr>
              <a:solidFill>
                <a:srgbClr val="4f81bd"/>
              </a:solidFill>
              <a:ln w="0">
                <a:noFill/>
              </a:ln>
            </c:spPr>
          </c:dPt>
          <c:dPt>
            <c:idx val="1"/>
            <c:explosion val="6"/>
            <c:spPr>
              <a:solidFill>
                <a:srgbClr val="c0504d"/>
              </a:solidFill>
              <a:ln w="0">
                <a:noFill/>
              </a:ln>
            </c:spPr>
          </c:dPt>
          <c:dPt>
            <c:idx val="2"/>
            <c:explosion val="4"/>
            <c:spPr>
              <a:solidFill>
                <a:srgbClr val="9bbb59"/>
              </a:solidFill>
              <a:ln w="0">
                <a:noFill/>
              </a:ln>
            </c:spPr>
          </c:dPt>
          <c:dPt>
            <c:idx val="3"/>
            <c:explosion val="4"/>
            <c:spPr>
              <a:solidFill>
                <a:srgbClr val="8064a2"/>
              </a:solidFill>
              <a:ln w="0">
                <a:noFill/>
              </a:ln>
            </c:spPr>
          </c:dPt>
          <c:dPt>
            <c:idx val="4"/>
            <c:explosion val="4"/>
            <c:spPr>
              <a:solidFill>
                <a:srgbClr val="4bacc6"/>
              </a:solidFill>
              <a:ln w="0">
                <a:noFill/>
              </a:ln>
            </c:spPr>
          </c:dPt>
          <c:dLbls>
            <c:dLbl>
              <c:idx val="0"/>
              <c:txPr>
                <a:bodyPr wrap="none"/>
                <a:lstStyle/>
                <a:p>
                  <a:pPr>
                    <a:defRPr b="0" sz="10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dLblPos val="bestFit"/>
              <c:showLegendKey val="0"/>
              <c:showVal val="0"/>
              <c:showCatName val="0"/>
              <c:showSerName val="0"/>
              <c:showPercent val="0"/>
              <c:separator> </c:separator>
            </c:dLbl>
            <c:dLbl>
              <c:idx val="1"/>
              <c:txPr>
                <a:bodyPr wrap="none"/>
                <a:lstStyle/>
                <a:p>
                  <a:pPr>
                    <a:defRPr b="0" sz="10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dLblPos val="bestFit"/>
              <c:showLegendKey val="0"/>
              <c:showVal val="0"/>
              <c:showCatName val="0"/>
              <c:showSerName val="0"/>
              <c:showPercent val="0"/>
              <c:separator> </c:separator>
            </c:dLbl>
            <c:dLbl>
              <c:idx val="2"/>
              <c:txPr>
                <a:bodyPr wrap="none"/>
                <a:lstStyle/>
                <a:p>
                  <a:pPr>
                    <a:defRPr b="0" sz="10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dLblPos val="bestFit"/>
              <c:showLegendKey val="0"/>
              <c:showVal val="0"/>
              <c:showCatName val="0"/>
              <c:showSerName val="0"/>
              <c:showPercent val="0"/>
              <c:separator> </c:separator>
            </c:dLbl>
            <c:dLbl>
              <c:idx val="3"/>
              <c:txPr>
                <a:bodyPr wrap="none"/>
                <a:lstStyle/>
                <a:p>
                  <a:pPr>
                    <a:defRPr b="0" sz="10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dLblPos val="bestFit"/>
              <c:showLegendKey val="0"/>
              <c:showVal val="0"/>
              <c:showCatName val="0"/>
              <c:showSerName val="0"/>
              <c:showPercent val="0"/>
              <c:separator> </c:separator>
            </c:dLbl>
            <c:dLbl>
              <c:idx val="4"/>
              <c:txPr>
                <a:bodyPr wrap="none"/>
                <a:lstStyle/>
                <a:p>
                  <a:pPr>
                    <a:defRPr b="0" sz="10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dLblPos val="bestFit"/>
              <c:showLegendKey val="0"/>
              <c:showVal val="0"/>
              <c:showCatName val="0"/>
              <c:showSerName val="0"/>
              <c:showPercent val="0"/>
              <c:separator> </c:separator>
            </c:dLbl>
            <c:txPr>
              <a:bodyPr wrap="none"/>
              <a:lstStyle/>
              <a:p>
                <a:pPr>
                  <a:defRPr b="0" sz="1000" spc="-1" strike="noStrike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</a:p>
            </c:txPr>
            <c:dLblPos val="bestFit"/>
            <c:showLegendKey val="0"/>
            <c:showVal val="0"/>
            <c:showCatName val="0"/>
            <c:showSerName val="0"/>
            <c:showPercent val="0"/>
            <c:separator> </c:separator>
            <c:showLeaderLines val="1"/>
          </c:dLbls>
          <c:cat>
            <c:strRef>
              <c:f>categories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МБТ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5"/>
                <c:pt idx="0">
                  <c:v>40.7</c:v>
                </c:pt>
                <c:pt idx="1">
                  <c:v>23.4</c:v>
                </c:pt>
                <c:pt idx="2">
                  <c:v>56.5</c:v>
                </c:pt>
                <c:pt idx="3">
                  <c:v>47.9</c:v>
                </c:pt>
              </c:numCache>
            </c:numRef>
          </c:val>
        </c:ser>
      </c:pie3DChart>
    </c:plotArea>
    <c:legend>
      <c:legendPos val="r"/>
      <c:legendEntry>
        <c:idx val="4"/>
        <c:delete val="1"/>
      </c:legendEntry>
      <c:layout>
        <c:manualLayout>
          <c:xMode val="edge"/>
          <c:yMode val="edge"/>
          <c:x val="0.0169642857142863"/>
          <c:y val="0.831818181818182"/>
          <c:w val="0.94464285714287"/>
          <c:h val="0.11969696969697"/>
        </c:manualLayout>
      </c:layout>
      <c:overlay val="0"/>
      <c:spPr>
        <a:noFill/>
        <a:ln w="0">
          <a:noFill/>
        </a:ln>
      </c:spPr>
      <c:txPr>
        <a:bodyPr/>
        <a:lstStyle/>
        <a:p>
          <a:pPr>
            <a:defRPr b="0" sz="1800" spc="-1" strike="noStrike">
              <a:solidFill>
                <a:srgbClr val="000000"/>
              </a:solidFill>
              <a:latin typeface="Constantia"/>
              <a:ea typeface="DejaVu Sans"/>
            </a:defRPr>
          </a:pPr>
        </a:p>
      </c:txPr>
    </c:legend>
    <c:plotVisOnly val="1"/>
    <c:dispBlanksAs val="zero"/>
  </c:chart>
  <c:spPr>
    <a:noFill/>
    <a:ln w="0">
      <a:noFill/>
    </a:ln>
  </c:spPr>
  <c:userShapes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roundedCorners val="0"/>
  <c:chart>
    <c:autoTitleDeleted val="1"/>
    <c:view3D>
      <c:rotX val="80"/>
      <c:rotY val="0"/>
      <c:rAngAx val="0"/>
      <c:perspective val="200"/>
    </c:view3D>
    <c:floor>
      <c:spPr>
        <a:solidFill>
          <a:srgbClr val="d9d9d9"/>
        </a:solidFill>
        <a:ln w="0">
          <a:noFill/>
        </a:ln>
      </c:spPr>
    </c:floor>
    <c:sideWall>
      <c:spPr>
        <a:solidFill>
          <a:srgbClr val="d9d9d9"/>
        </a:solidFill>
        <a:ln w="0">
          <a:noFill/>
        </a:ln>
      </c:spPr>
    </c:sideWall>
    <c:backWall>
      <c:spPr>
        <a:solidFill>
          <a:srgbClr val="d9d9d9"/>
        </a:solidFill>
        <a:ln w="0">
          <a:noFill/>
        </a:ln>
      </c:spPr>
    </c:backWall>
    <c:plotArea>
      <c:layout>
        <c:manualLayout>
          <c:layoutTarget val="inner"/>
          <c:xMode val="edge"/>
          <c:yMode val="edge"/>
          <c:x val="0.0380730050933786"/>
          <c:y val="0"/>
          <c:w val="0.710738539898132"/>
          <c:h val="0.99712098409998"/>
        </c:manualLayout>
      </c:layout>
      <c:pie3DChart>
        <c:varyColors val="1"/>
        <c:ser>
          <c:idx val="0"/>
          <c:order val="0"/>
          <c:tx>
            <c:strRef>
              <c:f>label 0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4f81bd"/>
            </a:solidFill>
            <a:ln w="0">
              <a:noFill/>
            </a:ln>
          </c:spPr>
          <c:explosion val="0"/>
          <c:dPt>
            <c:idx val="0"/>
            <c:spPr>
              <a:solidFill>
                <a:srgbClr val="4672a8"/>
              </a:solidFill>
              <a:ln w="0">
                <a:noFill/>
              </a:ln>
            </c:spPr>
          </c:dPt>
          <c:dPt>
            <c:idx val="1"/>
            <c:spPr>
              <a:solidFill>
                <a:srgbClr val="ab4744"/>
              </a:solidFill>
              <a:ln w="0">
                <a:noFill/>
              </a:ln>
            </c:spPr>
          </c:dPt>
          <c:dPt>
            <c:idx val="2"/>
            <c:spPr>
              <a:solidFill>
                <a:srgbClr val="8aa64f"/>
              </a:solidFill>
              <a:ln w="0">
                <a:noFill/>
              </a:ln>
            </c:spPr>
          </c:dPt>
          <c:dPt>
            <c:idx val="3"/>
            <c:spPr>
              <a:solidFill>
                <a:srgbClr val="4f81bd"/>
              </a:solidFill>
              <a:ln w="12600">
                <a:noFill/>
              </a:ln>
            </c:spPr>
          </c:dPt>
          <c:dPt>
            <c:idx val="4"/>
            <c:spPr>
              <a:solidFill>
                <a:srgbClr val="4299b0"/>
              </a:solidFill>
              <a:ln w="0">
                <a:noFill/>
              </a:ln>
            </c:spPr>
          </c:dPt>
          <c:dPt>
            <c:idx val="5"/>
            <c:spPr>
              <a:solidFill>
                <a:srgbClr val="dc853e"/>
              </a:solidFill>
              <a:ln w="0">
                <a:noFill/>
              </a:ln>
            </c:spPr>
          </c:dPt>
          <c:dPt>
            <c:idx val="6"/>
            <c:spPr>
              <a:solidFill>
                <a:srgbClr val="93a9ce"/>
              </a:solidFill>
              <a:ln w="0">
                <a:noFill/>
              </a:ln>
            </c:spPr>
          </c:dPt>
          <c:dPt>
            <c:idx val="7"/>
            <c:spPr>
              <a:solidFill>
                <a:srgbClr val="d09493"/>
              </a:solidFill>
              <a:ln w="0">
                <a:noFill/>
              </a:ln>
            </c:spPr>
          </c:dPt>
          <c:dLbls>
            <c:dLbl>
              <c:idx val="0"/>
              <c:txPr>
                <a:bodyPr wrap="square"/>
                <a:lstStyle/>
                <a:p>
                  <a:pPr>
                    <a:defRPr b="0" sz="10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tx>
                <c:rich>
                  <a:bodyPr/>
                  <a:p>
                    <a:r>
                      <a:rPr b="0" lang="ru-RU" sz="1298" spc="-1" strike="noStrike">
                        <a:solidFill>
                          <a:srgbClr val="000000"/>
                        </a:solidFill>
                        <a:latin typeface="Calibri"/>
                        <a:ea typeface="DejaVu Sans"/>
                      </a:rPr>
                      <a:t>11,8%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eparator>
</c:separator>
            </c:dLbl>
            <c:dLbl>
              <c:idx val="1"/>
              <c:txPr>
                <a:bodyPr wrap="square"/>
                <a:lstStyle/>
                <a:p>
                  <a:pPr>
                    <a:defRPr b="0" sz="10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tx>
                <c:rich>
                  <a:bodyPr/>
                  <a:p>
                    <a:r>
                      <a:rPr b="0" lang="ru-RU" sz="1298" spc="-1" strike="noStrike">
                        <a:solidFill>
                          <a:srgbClr val="000000"/>
                        </a:solidFill>
                        <a:latin typeface="Calibri"/>
                        <a:ea typeface="DejaVu Sans"/>
                      </a:rPr>
                      <a:t>24,1</a:t>
                    </a:r>
                  </a:p>
                  <a:p>
                    <a:r>
                      <a:rPr b="0" lang="en-US" sz="1298" spc="-1" strike="noStrike">
                        <a:solidFill>
                          <a:srgbClr val="000000"/>
                        </a:solidFill>
                        <a:latin typeface="Calibri"/>
                        <a:ea typeface="DejaVu Sans"/>
                      </a:rPr>
                      <a:t>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eparator>
</c:separator>
            </c:dLbl>
            <c:dLbl>
              <c:idx val="2"/>
              <c:txPr>
                <a:bodyPr wrap="square"/>
                <a:lstStyle/>
                <a:p>
                  <a:pPr>
                    <a:defRPr b="0" sz="10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tx>
                <c:rich>
                  <a:bodyPr/>
                  <a:p>
                    <a:r>
                      <a:rPr b="0" lang="ru-RU" sz="1298" spc="-1" strike="noStrike">
                        <a:solidFill>
                          <a:srgbClr val="000000"/>
                        </a:solidFill>
                        <a:latin typeface="Calibri"/>
                        <a:ea typeface="DejaVu Sans"/>
                      </a:rPr>
                      <a:t>9,0%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eparator>
</c:separator>
            </c:dLbl>
            <c:dLbl>
              <c:idx val="3"/>
              <c:txPr>
                <a:bodyPr wrap="square"/>
                <a:lstStyle/>
                <a:p>
                  <a:pPr>
                    <a:defRPr b="0" sz="10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tx>
                <c:rich>
                  <a:bodyPr/>
                  <a:p>
                    <a:r>
                      <a:rPr b="0" lang="ru-RU" sz="1298" spc="-1" strike="noStrike">
                        <a:solidFill>
                          <a:srgbClr val="000000"/>
                        </a:solidFill>
                        <a:latin typeface="Calibri"/>
                        <a:ea typeface="DejaVu Sans"/>
                      </a:rPr>
                      <a:t>45,1%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eparator>
</c:separator>
            </c:dLbl>
            <c:dLbl>
              <c:idx val="4"/>
              <c:txPr>
                <a:bodyPr wrap="square"/>
                <a:lstStyle/>
                <a:p>
                  <a:pPr>
                    <a:defRPr b="0" sz="10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tx>
                <c:rich>
                  <a:bodyPr/>
                  <a:p>
                    <a:r>
                      <a:rPr b="0" lang="ru-RU" sz="1298" spc="-1" strike="noStrike">
                        <a:solidFill>
                          <a:srgbClr val="000000"/>
                        </a:solidFill>
                        <a:latin typeface="Calibri"/>
                        <a:ea typeface="DejaVu Sans"/>
                      </a:rPr>
                      <a:t>6,2</a:t>
                    </a:r>
                    <a:r>
                      <a:rPr b="0" lang="en-US" sz="1298" spc="-1" strike="noStrike">
                        <a:solidFill>
                          <a:srgbClr val="000000"/>
                        </a:solidFill>
                        <a:latin typeface="Calibri"/>
                        <a:ea typeface="DejaVu Sans"/>
                      </a:rPr>
                      <a:t>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eparator>
</c:separator>
            </c:dLbl>
            <c:dLbl>
              <c:idx val="5"/>
              <c:txPr>
                <a:bodyPr wrap="square"/>
                <a:lstStyle/>
                <a:p>
                  <a:pPr>
                    <a:defRPr b="1" sz="1298" spc="-1" strike="noStrike">
                      <a:solidFill>
                        <a:srgbClr val="000000"/>
                      </a:solidFill>
                      <a:latin typeface="Calibri"/>
                      <a:ea typeface="DejaVu Sans"/>
                    </a:defRPr>
                  </a:pPr>
                </a:p>
              </c:txPr>
              <c:dLblPos val="bestFit"/>
              <c:showLegendKey val="0"/>
              <c:showVal val="0"/>
              <c:showCatName val="0"/>
              <c:showSerName val="0"/>
              <c:showPercent val="0"/>
              <c:separator>
</c:separator>
            </c:dLbl>
            <c:dLbl>
              <c:idx val="6"/>
              <c:txPr>
                <a:bodyPr wrap="square"/>
                <a:lstStyle/>
                <a:p>
                  <a:pPr>
                    <a:defRPr b="0" sz="10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tx>
                <c:rich>
                  <a:bodyPr/>
                  <a:p>
                    <a:r>
                      <a:rPr b="0" lang="ru-RU" sz="1298" spc="-1" strike="noStrike">
                        <a:solidFill>
                          <a:srgbClr val="000000"/>
                        </a:solidFill>
                        <a:latin typeface="Calibri"/>
                        <a:ea typeface="DejaVu Sans"/>
                      </a:rPr>
                      <a:t>2,8</a:t>
                    </a:r>
                    <a:r>
                      <a:rPr b="0" lang="en-US" sz="1298" spc="-1" strike="noStrike">
                        <a:solidFill>
                          <a:srgbClr val="000000"/>
                        </a:solidFill>
                        <a:latin typeface="Calibri"/>
                        <a:ea typeface="DejaVu Sans"/>
                      </a:rPr>
                      <a:t>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eparator>
</c:separator>
            </c:dLbl>
            <c:dLbl>
              <c:idx val="7"/>
              <c:txPr>
                <a:bodyPr wrap="square"/>
                <a:lstStyle/>
                <a:p>
                  <a:pPr>
                    <a:defRPr b="0" sz="1000" spc="-1" strike="noStrike">
                      <a:solidFill>
                        <a:srgbClr val="000000"/>
                      </a:solidFill>
                      <a:latin typeface="Arial"/>
                      <a:ea typeface="DejaVu Sans"/>
                    </a:defRPr>
                  </a:pPr>
                </a:p>
              </c:txPr>
              <c:tx>
                <c:rich>
                  <a:bodyPr/>
                  <a:p>
                    <a:r>
                      <a:rPr b="0" lang="ru-RU" sz="1298" spc="-1" strike="noStrike">
                        <a:solidFill>
                          <a:srgbClr val="000000"/>
                        </a:solidFill>
                        <a:latin typeface="Calibri"/>
                        <a:ea typeface="DejaVu Sans"/>
                      </a:rPr>
                      <a:t>0,4</a:t>
                    </a:r>
                    <a:r>
                      <a:rPr b="0" lang="en-US" sz="1298" spc="-1" strike="noStrike">
                        <a:solidFill>
                          <a:srgbClr val="000000"/>
                        </a:solidFill>
                        <a:latin typeface="Calibri"/>
                        <a:ea typeface="DejaVu Sans"/>
                      </a:rPr>
                      <a:t>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eparator>
</c:separator>
            </c:dLbl>
            <c:txPr>
              <a:bodyPr wrap="square"/>
              <a:lstStyle/>
              <a:p>
                <a:pPr>
                  <a:defRPr b="1" sz="1298" spc="-1" strike="noStrike">
                    <a:solidFill>
                      <a:srgbClr val="000000"/>
                    </a:solidFill>
                    <a:latin typeface="Calibri"/>
                    <a:ea typeface="DejaVu Sans"/>
                  </a:defRPr>
                </a:pPr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eparator>
</c:separator>
            <c:showLeaderLines val="1"/>
          </c:dLbls>
          <c:cat>
            <c:strRef>
              <c:f>categories</c:f>
              <c:strCache>
                <c:ptCount val="8"/>
                <c:pt idx="0">
                  <c:v>Общегосударственные вопросы</c:v>
                </c:pt>
                <c:pt idx="1">
                  <c:v>Национальная экономика</c:v>
                </c:pt>
                <c:pt idx="2">
                  <c:v>Жилищно-коммунальное хозяйство</c:v>
                </c:pt>
                <c:pt idx="3">
                  <c:v>Образование</c:v>
                </c:pt>
                <c:pt idx="4">
                  <c:v>Культура и кинематография</c:v>
                </c:pt>
                <c:pt idx="5">
                  <c:v>Физическая культура </c:v>
                </c:pt>
                <c:pt idx="6">
                  <c:v>Социальная политика</c:v>
                </c:pt>
                <c:pt idx="7">
                  <c:v>Прочие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8"/>
                <c:pt idx="0">
                  <c:v>11.8</c:v>
                </c:pt>
                <c:pt idx="1">
                  <c:v>10.6</c:v>
                </c:pt>
                <c:pt idx="2">
                  <c:v>4.2</c:v>
                </c:pt>
                <c:pt idx="3">
                  <c:v>45.1</c:v>
                </c:pt>
                <c:pt idx="4">
                  <c:v>7.4</c:v>
                </c:pt>
                <c:pt idx="5">
                  <c:v>0.4</c:v>
                </c:pt>
                <c:pt idx="6">
                  <c:v>2.8</c:v>
                </c:pt>
                <c:pt idx="7">
                  <c:v>1.4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94712803101447"/>
          <c:y val="0.0305657995282246"/>
          <c:w val="0.29026367116956"/>
          <c:h val="0.938868211093867"/>
        </c:manualLayout>
      </c:layout>
      <c:overlay val="0"/>
      <c:spPr>
        <a:noFill/>
        <a:ln w="0">
          <a:noFill/>
        </a:ln>
      </c:spPr>
      <c:txPr>
        <a:bodyPr/>
        <a:lstStyle/>
        <a:p>
          <a:pPr>
            <a:defRPr b="0" sz="1198" spc="-1" strike="noStrike">
              <a:solidFill>
                <a:srgbClr val="000000"/>
              </a:solidFill>
              <a:latin typeface="Calibri"/>
              <a:ea typeface="DejaVu Sans"/>
            </a:defRPr>
          </a:pPr>
        </a:p>
      </c:txPr>
    </c:legend>
    <c:plotVisOnly val="1"/>
    <c:dispBlanksAs val="zero"/>
  </c:chart>
  <c:spPr>
    <a:gradFill>
      <a:gsLst>
        <a:gs pos="0">
          <a:srgbClr val="dde8cb"/>
        </a:gs>
        <a:gs pos="100000">
          <a:srgbClr val="ffd7d7"/>
        </a:gs>
      </a:gsLst>
      <a:lin ang="3600000"/>
    </a:gradFill>
    <a:ln w="0">
      <a:noFill/>
    </a:ln>
  </c:spPr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roundedCorners val="0"/>
  <c:chart>
    <c:autoTitleDeleted val="1"/>
    <c:plotArea>
      <c:layout>
        <c:manualLayout>
          <c:layoutTarget val="inner"/>
          <c:xMode val="edge"/>
          <c:yMode val="edge"/>
          <c:x val="0"/>
          <c:y val="0.0981840778844162"/>
          <c:w val="0.993676343776947"/>
          <c:h val="0.750120831319478"/>
        </c:manualLayout>
      </c:layout>
      <c:barChart>
        <c:barDir val="col"/>
        <c:grouping val="clustered"/>
        <c:varyColors val="0"/>
        <c:axId val="26494278"/>
        <c:axId val="99549688"/>
      </c:barChart>
      <c:catAx>
        <c:axId val="26494278"/>
        <c:scaling>
          <c:orientation val="minMax"/>
        </c:scaling>
        <c:delete val="0"/>
        <c:axPos val="b"/>
        <c:numFmt formatCode="General" sourceLinked="1"/>
        <c:tickLblPos val="none"/>
        <c:spPr>
          <a:ln w="0">
            <a:noFill/>
          </a:ln>
        </c:spPr>
        <c:txPr>
          <a:bodyPr/>
          <a:lstStyle/>
          <a:p>
            <a:pPr>
              <a:defRPr b="0" sz="1800" spc="-1"/>
            </a:pPr>
          </a:p>
        </c:txPr>
        <c:crossAx val="99549688"/>
        <c:auto val="1"/>
        <c:lblAlgn val="ctr"/>
        <c:lblOffset val="100"/>
        <c:noMultiLvlLbl val="0"/>
      </c:catAx>
      <c:valAx>
        <c:axId val="99549688"/>
        <c:scaling>
          <c:orientation val="minMax"/>
        </c:scaling>
        <c:delete val="0"/>
        <c:axPos val="l"/>
        <c:numFmt formatCode="General" sourceLinked="1"/>
        <c:tickLblPos val="none"/>
        <c:spPr>
          <a:ln w="0">
            <a:noFill/>
          </a:ln>
        </c:spPr>
        <c:txPr>
          <a:bodyPr/>
          <a:lstStyle/>
          <a:p>
            <a:pPr>
              <a:defRPr b="0" sz="1800" spc="-1"/>
            </a:pPr>
          </a:p>
        </c:txPr>
        <c:crossAx val="26494278"/>
        <c:crossBetween val="midCat"/>
      </c:valAx>
      <c:spPr>
        <a:noFill/>
        <a:ln w="25200">
          <a:noFill/>
        </a:ln>
      </c:spPr>
    </c:plotArea>
    <c:plotVisOnly val="1"/>
    <c:dispBlanksAs val="zero"/>
  </c:chart>
  <c:spPr>
    <a:noFill/>
    <a:ln w="0">
      <a:noFill/>
    </a:ln>
  </c:spPr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roundedCorners val="0"/>
  <c:chart>
    <c:title>
      <c:tx>
        <c:rich>
          <a:bodyPr rot="0"/>
          <a:lstStyle/>
          <a:p>
            <a:pPr>
              <a:defRPr b="1" lang="ru-RU" sz="1408" spc="-1" strike="noStrike">
                <a:solidFill>
                  <a:srgbClr val="000000"/>
                </a:solidFill>
                <a:latin typeface="Calibri"/>
                <a:ea typeface="DejaVu Sans"/>
              </a:defRPr>
            </a:pPr>
            <a:r>
              <a:rPr b="1" lang="ru-RU" sz="1408" spc="-1" strike="noStrike">
                <a:solidFill>
                  <a:srgbClr val="000000"/>
                </a:solidFill>
                <a:latin typeface="Calibri"/>
                <a:ea typeface="DejaVu Sans"/>
              </a:rPr>
              <a:t>Динамика расходов на физкультуру и спорт</a:t>
            </a:r>
          </a:p>
        </c:rich>
      </c:tx>
      <c:overlay val="0"/>
      <c:spPr>
        <a:noFill/>
        <a:ln w="0">
          <a:noFill/>
        </a:ln>
      </c:spPr>
    </c:title>
    <c:autoTitleDeleted val="0"/>
    <c:plotArea>
      <c:barChart>
        <c:barDir val="col"/>
        <c:grouping val="clustered"/>
        <c:varyColors val="0"/>
        <c:axId val="62874092"/>
        <c:axId val="91154709"/>
      </c:barChart>
      <c:catAx>
        <c:axId val="62874092"/>
        <c:scaling>
          <c:orientation val="minMax"/>
        </c:scaling>
        <c:delete val="0"/>
        <c:axPos val="b"/>
        <c:numFmt formatCode="General" sourceLinked="1"/>
        <c:tickLblPos val="none"/>
        <c:spPr>
          <a:ln w="0">
            <a:noFill/>
          </a:ln>
        </c:spPr>
        <c:txPr>
          <a:bodyPr/>
          <a:lstStyle/>
          <a:p>
            <a:pPr>
              <a:defRPr b="0" sz="1800" spc="-1"/>
            </a:pPr>
          </a:p>
        </c:txPr>
        <c:crossAx val="91154709"/>
        <c:auto val="1"/>
        <c:lblAlgn val="ctr"/>
        <c:lblOffset val="100"/>
        <c:noMultiLvlLbl val="0"/>
      </c:catAx>
      <c:valAx>
        <c:axId val="91154709"/>
        <c:scaling>
          <c:orientation val="minMax"/>
        </c:scaling>
        <c:delete val="0"/>
        <c:axPos val="l"/>
        <c:numFmt formatCode="General" sourceLinked="1"/>
        <c:tickLblPos val="none"/>
        <c:spPr>
          <a:ln w="0">
            <a:noFill/>
          </a:ln>
        </c:spPr>
        <c:txPr>
          <a:bodyPr/>
          <a:lstStyle/>
          <a:p>
            <a:pPr>
              <a:defRPr b="0" sz="1800" spc="-1"/>
            </a:pPr>
          </a:p>
        </c:txPr>
        <c:crossAx val="62874092"/>
        <c:crossBetween val="midCat"/>
      </c:valAx>
      <c:spPr>
        <a:noFill/>
        <a:ln w="25560">
          <a:noFill/>
        </a:ln>
      </c:spPr>
    </c:plotArea>
    <c:plotVisOnly val="1"/>
    <c:dispBlanksAs val="gap"/>
  </c:chart>
  <c:spPr>
    <a:noFill/>
    <a:ln w="0">
      <a:noFill/>
    </a:ln>
  </c:spPr>
</c:chartSpace>
</file>

<file path=ppt/drawings/drawing1.xml><?xml version="1.0" encoding="utf-8"?>
<c:userShapes xmlns:cdr="http://schemas.openxmlformats.org/drawingml/2006/chartDrawing" xmlns:a="http://schemas.openxmlformats.org/drawingml/2006/main" xmlns:c="http://schemas.openxmlformats.org/drawingml/2006/chart" xmlns:r="http://schemas.openxmlformats.org/officeDocument/2006/relationships">
  <cdr:relSizeAnchor>
    <cdr:from>
      <cdr:x>0.25298769771529</cdr:x>
      <cdr:y>0.46126447016919</cdr:y>
    </cdr:from>
    <cdr:to>
      <cdr:x>0.512785588752197</cdr:x>
      <cdr:y>0.665776194716533</cdr:y>
    </cdr:to>
    <cdr:sp>
      <cdr:nvSpPr>
        <cdr:cNvPr id="320" name="TextBox 1"/>
        <cdr:cNvSpPr/>
      </cdr:nvSpPr>
      <cdr:spPr>
        <a:xfrm>
          <a:off x="2072880" y="2237760"/>
          <a:ext cx="2128680" cy="992160"/>
        </a:xfrm>
        <a:prstGeom prst="rect">
          <a:avLst/>
        </a:prstGeom>
        <a:noFill/>
        <a:ln w="0">
          <a:noFill/>
        </a:ln>
      </cdr:spPr>
      <cdr:style>
        <a:lnRef idx="0"/>
        <a:fillRef idx="0"/>
        <a:effectRef idx="0"/>
        <a:fontRef idx="minor"/>
      </cdr:style>
      <cdr:txBody>
        <a:bodyPr wrap="none" vertOverflow="clip" lIns="90000" rIns="90000" tIns="45000" bIns="45000" anchor="t">
          <a:noAutofit/>
        </a:bodyPr>
        <a:p>
          <a:pPr>
            <a:lnSpc>
              <a:spcPct val="100000"/>
            </a:lnSpc>
          </a:pPr>
          <a:r>
            <a:rPr b="0" lang="ru-RU" sz="1400" spc="-1" strike="noStrike">
              <a:solidFill>
                <a:srgbClr val="000000"/>
              </a:solidFill>
              <a:latin typeface="Times New Roman"/>
              <a:ea typeface="DejaVu Sans"/>
            </a:rPr>
            <a:t>Субвенции</a:t>
          </a:r>
          <a:endParaRPr b="0" sz="1400" spc="-1" strike="noStrike">
            <a:solidFill>
              <a:srgbClr val="000000"/>
            </a:solidFill>
            <a:latin typeface="Times New Roman"/>
          </a:endParaRPr>
        </a:p>
        <a:p>
          <a:pPr>
            <a:lnSpc>
              <a:spcPct val="100000"/>
            </a:lnSpc>
          </a:pPr>
          <a:r>
            <a:rPr b="0" lang="ru-RU" sz="1400" spc="-1" strike="noStrike">
              <a:solidFill>
                <a:srgbClr val="000000"/>
              </a:solidFill>
              <a:latin typeface="Times New Roman"/>
              <a:ea typeface="DejaVu Sans"/>
            </a:rPr>
            <a:t>70,2 млн.руб</a:t>
          </a:r>
          <a:endParaRPr b="0" sz="1400" spc="-1" strike="noStrike">
            <a:solidFill>
              <a:srgbClr val="000000"/>
            </a:solidFill>
            <a:latin typeface="Times New Roman"/>
          </a:endParaRPr>
        </a:p>
      </cdr:txBody>
    </cdr:sp>
  </cdr:relSizeAnchor>
  <cdr:relSizeAnchor>
    <cdr:from>
      <cdr:x>0.534182776801406</cdr:x>
      <cdr:y>0.241837340457109</cdr:y>
    </cdr:from>
    <cdr:to>
      <cdr:x>0.643848857644991</cdr:x>
      <cdr:y>0.427055506084892</cdr:y>
    </cdr:to>
    <cdr:sp>
      <cdr:nvSpPr>
        <cdr:cNvPr id="321" name="TextBox 2"/>
        <cdr:cNvSpPr/>
      </cdr:nvSpPr>
      <cdr:spPr>
        <a:xfrm>
          <a:off x="4376880" y="1173240"/>
          <a:ext cx="898560" cy="898560"/>
        </a:xfrm>
        <a:prstGeom prst="rect">
          <a:avLst/>
        </a:prstGeom>
        <a:noFill/>
        <a:ln w="0">
          <a:noFill/>
        </a:ln>
      </cdr:spPr>
      <cdr:style>
        <a:lnRef idx="0"/>
        <a:fillRef idx="0"/>
        <a:effectRef idx="0"/>
        <a:fontRef idx="minor"/>
      </cdr:style>
      <cdr:txBody>
        <a:bodyPr wrap="none" vertOverflow="clip" lIns="90000" rIns="90000" tIns="45000" bIns="45000" anchor="t">
          <a:noAutofit/>
        </a:bodyPr>
        <a:p>
          <a:pPr>
            <a:lnSpc>
              <a:spcPct val="100000"/>
            </a:lnSpc>
          </a:pPr>
          <a:endParaRPr b="0" lang="ru-RU" sz="1100" spc="-1" strike="noStrike">
            <a:solidFill>
              <a:srgbClr val="000000"/>
            </a:solidFill>
            <a:latin typeface="Times New Roman"/>
            <a:ea typeface="DejaVu Sans"/>
          </a:endParaRPr>
        </a:p>
      </cdr:txBody>
    </cdr:sp>
  </cdr:relSizeAnchor>
  <cdr:relSizeAnchor>
    <cdr:from>
      <cdr:x>0.622056239015817</cdr:x>
      <cdr:y>0.212154942119323</cdr:y>
    </cdr:from>
    <cdr:to>
      <cdr:x>0.77829525483304</cdr:x>
      <cdr:y>0.357301869991095</cdr:y>
    </cdr:to>
    <cdr:sp>
      <cdr:nvSpPr>
        <cdr:cNvPr id="322" name="TextBox 3"/>
        <cdr:cNvSpPr/>
      </cdr:nvSpPr>
      <cdr:spPr>
        <a:xfrm>
          <a:off x="5096880" y="1029240"/>
          <a:ext cx="1280160" cy="704160"/>
        </a:xfrm>
        <a:prstGeom prst="rect">
          <a:avLst/>
        </a:prstGeom>
        <a:noFill/>
        <a:ln w="0">
          <a:noFill/>
        </a:ln>
      </cdr:spPr>
      <cdr:style>
        <a:lnRef idx="0"/>
        <a:fillRef idx="0"/>
        <a:effectRef idx="0"/>
        <a:fontRef idx="minor"/>
      </cdr:style>
      <cdr:txBody>
        <a:bodyPr wrap="none" vertOverflow="clip" lIns="90000" rIns="90000" tIns="45000" bIns="45000" anchor="t">
          <a:noAutofit/>
        </a:bodyPr>
        <a:p>
          <a:pPr>
            <a:lnSpc>
              <a:spcPct val="100000"/>
            </a:lnSpc>
          </a:pPr>
          <a:r>
            <a:rPr b="0" lang="ru-RU" sz="1400" spc="-1" strike="noStrike">
              <a:solidFill>
                <a:srgbClr val="000000"/>
              </a:solidFill>
              <a:latin typeface="Times New Roman"/>
              <a:ea typeface="DejaVu Sans"/>
            </a:rPr>
            <a:t>Дотации</a:t>
          </a:r>
          <a:endParaRPr b="0" sz="1400" spc="-1" strike="noStrike">
            <a:solidFill>
              <a:srgbClr val="000000"/>
            </a:solidFill>
            <a:latin typeface="Times New Roman"/>
          </a:endParaRPr>
        </a:p>
        <a:p>
          <a:pPr>
            <a:lnSpc>
              <a:spcPct val="100000"/>
            </a:lnSpc>
          </a:pPr>
          <a:r>
            <a:rPr b="0" lang="ru-RU" sz="1400" spc="-1" strike="noStrike">
              <a:solidFill>
                <a:srgbClr val="000000"/>
              </a:solidFill>
              <a:latin typeface="Times New Roman"/>
              <a:ea typeface="DejaVu Sans"/>
            </a:rPr>
            <a:t>71,0 млн.руб</a:t>
          </a:r>
          <a:endParaRPr b="0" sz="1400" spc="-1" strike="noStrike">
            <a:solidFill>
              <a:srgbClr val="000000"/>
            </a:solidFill>
            <a:latin typeface="Times New Roman"/>
          </a:endParaRPr>
        </a:p>
      </cdr:txBody>
    </cdr:sp>
  </cdr:relSizeAnchor>
  <cdr:relSizeAnchor>
    <cdr:from>
      <cdr:x>0.665992970123023</cdr:x>
      <cdr:y>0.35737607598694</cdr:y>
    </cdr:from>
    <cdr:to>
      <cdr:x>0.822231985940246</cdr:x>
      <cdr:y>0.472840605520926</cdr:y>
    </cdr:to>
    <cdr:sp>
      <cdr:nvSpPr>
        <cdr:cNvPr id="323" name="TextBox 4"/>
        <cdr:cNvSpPr/>
      </cdr:nvSpPr>
      <cdr:spPr>
        <a:xfrm>
          <a:off x="5456880" y="1733760"/>
          <a:ext cx="1280160" cy="560160"/>
        </a:xfrm>
        <a:prstGeom prst="rect">
          <a:avLst/>
        </a:prstGeom>
        <a:noFill/>
        <a:ln w="0">
          <a:noFill/>
        </a:ln>
      </cdr:spPr>
      <cdr:style>
        <a:lnRef idx="0"/>
        <a:fillRef idx="0"/>
        <a:effectRef idx="0"/>
        <a:fontRef idx="minor"/>
      </cdr:style>
      <cdr:txBody>
        <a:bodyPr wrap="none" vertOverflow="clip" lIns="90000" rIns="90000" tIns="45000" bIns="45000" anchor="t">
          <a:noAutofit/>
        </a:bodyPr>
        <a:p>
          <a:pPr>
            <a:lnSpc>
              <a:spcPct val="100000"/>
            </a:lnSpc>
          </a:pPr>
          <a:r>
            <a:rPr b="0" lang="ru-RU" sz="1400" spc="-1" strike="noStrike">
              <a:solidFill>
                <a:srgbClr val="000000"/>
              </a:solidFill>
              <a:latin typeface="Times New Roman"/>
              <a:ea typeface="DejaVu Sans"/>
            </a:rPr>
            <a:t>Субсидии</a:t>
          </a:r>
          <a:endParaRPr b="0" sz="1400" spc="-1" strike="noStrike">
            <a:solidFill>
              <a:srgbClr val="000000"/>
            </a:solidFill>
            <a:latin typeface="Times New Roman"/>
          </a:endParaRPr>
        </a:p>
        <a:p>
          <a:pPr>
            <a:lnSpc>
              <a:spcPct val="100000"/>
            </a:lnSpc>
          </a:pPr>
          <a:r>
            <a:rPr b="0" lang="ru-RU" sz="1400" spc="-1" strike="noStrike">
              <a:solidFill>
                <a:srgbClr val="000000"/>
              </a:solidFill>
              <a:latin typeface="Times New Roman"/>
              <a:ea typeface="DejaVu Sans"/>
            </a:rPr>
            <a:t>23,9млн.руб</a:t>
          </a:r>
          <a:endParaRPr b="0" sz="1400" spc="-1" strike="noStrike">
            <a:solidFill>
              <a:srgbClr val="000000"/>
            </a:solidFill>
            <a:latin typeface="Times New Roman"/>
          </a:endParaRPr>
        </a:p>
      </cdr:txBody>
    </cdr:sp>
  </cdr:relSizeAnchor>
  <cdr:relSizeAnchor>
    <cdr:from>
      <cdr:x>0.358435852372583</cdr:x>
      <cdr:y>0.137948946274859</cdr:y>
    </cdr:from>
    <cdr:to>
      <cdr:x>0.468101933216169</cdr:x>
      <cdr:y>0.323167111902642</cdr:y>
    </cdr:to>
    <cdr:sp>
      <cdr:nvSpPr>
        <cdr:cNvPr id="324" name="TextBox 5"/>
        <cdr:cNvSpPr/>
      </cdr:nvSpPr>
      <cdr:spPr>
        <a:xfrm>
          <a:off x="2936880" y="669240"/>
          <a:ext cx="898560" cy="898560"/>
        </a:xfrm>
        <a:prstGeom prst="rect">
          <a:avLst/>
        </a:prstGeom>
        <a:noFill/>
        <a:ln w="0">
          <a:noFill/>
        </a:ln>
      </cdr:spPr>
      <cdr:style>
        <a:lnRef idx="0"/>
        <a:fillRef idx="0"/>
        <a:effectRef idx="0"/>
        <a:fontRef idx="minor"/>
      </cdr:style>
      <cdr:txBody>
        <a:bodyPr wrap="none" vertOverflow="clip" lIns="90000" rIns="90000" tIns="45000" bIns="45000" anchor="t">
          <a:noAutofit/>
        </a:bodyPr>
        <a:p>
          <a:pPr>
            <a:lnSpc>
              <a:spcPct val="100000"/>
            </a:lnSpc>
          </a:pPr>
          <a:endParaRPr b="0" lang="ru-RU" sz="1100" spc="-1" strike="noStrike">
            <a:solidFill>
              <a:srgbClr val="000000"/>
            </a:solidFill>
            <a:latin typeface="Times New Roman"/>
            <a:ea typeface="DejaVu Sans"/>
          </a:endParaRPr>
        </a:p>
      </cdr:txBody>
    </cdr:sp>
  </cdr:relSizeAnchor>
  <cdr:relSizeAnchor>
    <cdr:from>
      <cdr:x>0.340861159929701</cdr:x>
      <cdr:y>0.152790145443752</cdr:y>
    </cdr:from>
    <cdr:to>
      <cdr:x>0.453163444639719</cdr:x>
      <cdr:y>0.253413475808845</cdr:y>
    </cdr:to>
    <cdr:sp>
      <cdr:nvSpPr>
        <cdr:cNvPr id="325" name="TextBox 6"/>
        <cdr:cNvSpPr/>
      </cdr:nvSpPr>
      <cdr:spPr>
        <a:xfrm>
          <a:off x="2792880" y="741240"/>
          <a:ext cx="920160" cy="488160"/>
        </a:xfrm>
        <a:prstGeom prst="rect">
          <a:avLst/>
        </a:prstGeom>
        <a:noFill/>
        <a:ln w="0">
          <a:noFill/>
        </a:ln>
      </cdr:spPr>
      <cdr:style>
        <a:lnRef idx="0"/>
        <a:fillRef idx="0"/>
        <a:effectRef idx="0"/>
        <a:fontRef idx="minor"/>
      </cdr:style>
      <cdr:txBody>
        <a:bodyPr wrap="none" vertOverflow="clip" lIns="90000" rIns="90000" tIns="45000" bIns="45000" anchor="t">
          <a:noAutofit/>
        </a:bodyPr>
        <a:p>
          <a:pPr>
            <a:lnSpc>
              <a:spcPct val="100000"/>
            </a:lnSpc>
          </a:pPr>
          <a:r>
            <a:rPr b="0" lang="ru-RU" sz="1100" spc="-1" strike="noStrike">
              <a:solidFill>
                <a:srgbClr val="000000"/>
              </a:solidFill>
              <a:latin typeface="Times New Roman"/>
              <a:ea typeface="DejaVu Sans"/>
            </a:rPr>
            <a:t>    </a:t>
          </a:r>
          <a:r>
            <a:rPr b="0" lang="ru-RU" sz="1400" spc="-1" strike="noStrike">
              <a:solidFill>
                <a:srgbClr val="000000"/>
              </a:solidFill>
              <a:latin typeface="Times New Roman"/>
              <a:ea typeface="DejaVu Sans"/>
            </a:rPr>
            <a:t>иные</a:t>
          </a:r>
          <a:endParaRPr b="0" sz="1400" spc="-1" strike="noStrike">
            <a:solidFill>
              <a:srgbClr val="000000"/>
            </a:solidFill>
            <a:latin typeface="Times New Roman"/>
          </a:endParaRPr>
        </a:p>
        <a:p>
          <a:pPr>
            <a:lnSpc>
              <a:spcPct val="100000"/>
            </a:lnSpc>
          </a:pPr>
          <a:r>
            <a:rPr b="0" lang="ru-RU" sz="1200" spc="-1" strike="noStrike">
              <a:solidFill>
                <a:srgbClr val="000000"/>
              </a:solidFill>
              <a:latin typeface="Times New Roman"/>
              <a:ea typeface="DejaVu Sans"/>
            </a:rPr>
            <a:t>11,2</a:t>
          </a:r>
          <a:r>
            <a:rPr b="0" lang="ru-RU" sz="1100" spc="-1" strike="noStrike">
              <a:solidFill>
                <a:srgbClr val="000000"/>
              </a:solidFill>
              <a:latin typeface="Times New Roman"/>
              <a:ea typeface="DejaVu Sans"/>
            </a:rPr>
            <a:t>млн.руб.</a:t>
          </a:r>
          <a:endParaRPr b="0" sz="1100" spc="-1" strike="noStrike">
            <a:solidFill>
              <a:srgbClr val="000000"/>
            </a:solidFill>
            <a:latin typeface="Times New Roman"/>
          </a:endParaRPr>
        </a:p>
      </cdr:txBody>
    </cdr:sp>
  </cdr:relSizeAnchor>
</c:userShape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7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Для перемещения страницы щёлкните мышью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7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Для правки формата примечаний щёлкните мышью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&lt;верхний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79" name="PlaceHolder 4"/>
          <p:cNvSpPr>
            <a:spLocks noGrp="1"/>
          </p:cNvSpPr>
          <p:nvPr>
            <p:ph type="dt" idx="19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80" name="PlaceHolder 5"/>
          <p:cNvSpPr>
            <a:spLocks noGrp="1"/>
          </p:cNvSpPr>
          <p:nvPr>
            <p:ph type="ftr" idx="20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81" name="PlaceHolder 6"/>
          <p:cNvSpPr>
            <a:spLocks noGrp="1"/>
          </p:cNvSpPr>
          <p:nvPr>
            <p:ph type="sldNum" idx="21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97A6392A-AF2A-488F-937C-C27C84775C59}" type="slidenum"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PlaceHolder 1"/>
          <p:cNvSpPr>
            <a:spLocks noGrp="1"/>
          </p:cNvSpPr>
          <p:nvPr>
            <p:ph type="sldImg"/>
          </p:nvPr>
        </p:nvSpPr>
        <p:spPr>
          <a:xfrm>
            <a:off x="917640" y="744480"/>
            <a:ext cx="4946760" cy="3706920"/>
          </a:xfrm>
          <a:prstGeom prst="rect">
            <a:avLst/>
          </a:prstGeom>
          <a:ln w="0">
            <a:noFill/>
          </a:ln>
        </p:spPr>
      </p:sp>
      <p:sp>
        <p:nvSpPr>
          <p:cNvPr id="374" name="PlaceHolder 2"/>
          <p:cNvSpPr>
            <a:spLocks noGrp="1"/>
          </p:cNvSpPr>
          <p:nvPr>
            <p:ph type="body"/>
          </p:nvPr>
        </p:nvSpPr>
        <p:spPr>
          <a:xfrm>
            <a:off x="679320" y="4716360"/>
            <a:ext cx="5423040" cy="445140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90720" rIns="90720" tIns="45360" bIns="45360" anchor="t">
            <a:noAutofit/>
          </a:bodyPr>
          <a:p>
            <a:pPr marL="216000" indent="0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5" name="Номер слайда 3"/>
          <p:cNvSpPr/>
          <p:nvPr/>
        </p:nvSpPr>
        <p:spPr>
          <a:xfrm>
            <a:off x="3849840" y="9429840"/>
            <a:ext cx="2930400" cy="480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720" rIns="90720" tIns="45360" bIns="45360" anchor="b">
            <a:noAutofit/>
          </a:bodyPr>
          <a:p>
            <a:pPr algn="r">
              <a:lnSpc>
                <a:spcPct val="100000"/>
              </a:lnSpc>
            </a:pPr>
            <a:fld id="{B6BC8734-5343-452A-BE15-71D9DA68B73E}" type="slidenum">
              <a:rPr b="0" lang="ru-RU" sz="1200" spc="-1" strike="noStrike">
                <a:solidFill>
                  <a:srgbClr val="000000"/>
                </a:solidFill>
                <a:latin typeface="Calibri"/>
                <a:ea typeface="+mn-ea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PlaceHolder 1"/>
          <p:cNvSpPr>
            <a:spLocks noGrp="1"/>
          </p:cNvSpPr>
          <p:nvPr>
            <p:ph type="sldImg"/>
          </p:nvPr>
        </p:nvSpPr>
        <p:spPr>
          <a:xfrm>
            <a:off x="917640" y="744480"/>
            <a:ext cx="4946760" cy="3706920"/>
          </a:xfrm>
          <a:prstGeom prst="rect">
            <a:avLst/>
          </a:prstGeom>
          <a:ln w="0">
            <a:noFill/>
          </a:ln>
        </p:spPr>
      </p:sp>
      <p:sp>
        <p:nvSpPr>
          <p:cNvPr id="377" name="PlaceHolder 2"/>
          <p:cNvSpPr>
            <a:spLocks noGrp="1"/>
          </p:cNvSpPr>
          <p:nvPr>
            <p:ph type="body"/>
          </p:nvPr>
        </p:nvSpPr>
        <p:spPr>
          <a:xfrm>
            <a:off x="679320" y="4716360"/>
            <a:ext cx="5423040" cy="445140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90720" rIns="90720" tIns="45360" bIns="45360" anchor="t">
            <a:noAutofit/>
          </a:bodyPr>
          <a:p>
            <a:pPr marL="216000" indent="0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8" name="PlaceHolder 3"/>
          <p:cNvSpPr>
            <a:spLocks noGrp="1"/>
          </p:cNvSpPr>
          <p:nvPr>
            <p:ph type="sldNum" idx="22"/>
          </p:nvPr>
        </p:nvSpPr>
        <p:spPr>
          <a:xfrm>
            <a:off x="3849840" y="9429840"/>
            <a:ext cx="2930400" cy="48096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90720" rIns="90720" tIns="45360" bIns="4536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4E71B069-718F-43E1-B9DA-F52161D12D17}" type="slidenum">
              <a:rPr b="0" lang="ru-RU" sz="1200" spc="-1" strike="noStrike">
                <a:solidFill>
                  <a:srgbClr val="000000"/>
                </a:solid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PlaceHolder 1"/>
          <p:cNvSpPr>
            <a:spLocks noGrp="1"/>
          </p:cNvSpPr>
          <p:nvPr>
            <p:ph type="sldImg"/>
          </p:nvPr>
        </p:nvSpPr>
        <p:spPr>
          <a:xfrm>
            <a:off x="917640" y="744480"/>
            <a:ext cx="4946760" cy="3706920"/>
          </a:xfrm>
          <a:prstGeom prst="rect">
            <a:avLst/>
          </a:prstGeom>
          <a:ln w="0">
            <a:noFill/>
          </a:ln>
        </p:spPr>
      </p:sp>
      <p:sp>
        <p:nvSpPr>
          <p:cNvPr id="380" name="PlaceHolder 2"/>
          <p:cNvSpPr>
            <a:spLocks noGrp="1"/>
          </p:cNvSpPr>
          <p:nvPr>
            <p:ph type="body"/>
          </p:nvPr>
        </p:nvSpPr>
        <p:spPr>
          <a:xfrm>
            <a:off x="679320" y="4716360"/>
            <a:ext cx="5423040" cy="445140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90720" rIns="90720" tIns="45360" bIns="45360" anchor="t">
            <a:noAutofit/>
          </a:bodyPr>
          <a:p>
            <a:pPr marL="216000" indent="0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1" name="PlaceHolder 3"/>
          <p:cNvSpPr>
            <a:spLocks noGrp="1"/>
          </p:cNvSpPr>
          <p:nvPr>
            <p:ph type="sldNum" idx="23"/>
          </p:nvPr>
        </p:nvSpPr>
        <p:spPr>
          <a:xfrm>
            <a:off x="3849840" y="9429840"/>
            <a:ext cx="2930400" cy="48096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90720" rIns="90720" tIns="45360" bIns="4536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972B57B9-2F3C-40F2-A67D-90B809C140B1}" type="slidenum">
              <a:rPr b="0" lang="ru-RU" sz="1200" spc="-1" strike="noStrike">
                <a:solidFill>
                  <a:srgbClr val="000000"/>
                </a:solid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PlaceHolder 1"/>
          <p:cNvSpPr>
            <a:spLocks noGrp="1"/>
          </p:cNvSpPr>
          <p:nvPr>
            <p:ph type="sldImg"/>
          </p:nvPr>
        </p:nvSpPr>
        <p:spPr>
          <a:xfrm>
            <a:off x="917640" y="744480"/>
            <a:ext cx="4946760" cy="3706920"/>
          </a:xfrm>
          <a:prstGeom prst="rect">
            <a:avLst/>
          </a:prstGeom>
          <a:ln w="0">
            <a:noFill/>
          </a:ln>
        </p:spPr>
      </p:sp>
      <p:sp>
        <p:nvSpPr>
          <p:cNvPr id="383" name="PlaceHolder 2"/>
          <p:cNvSpPr>
            <a:spLocks noGrp="1"/>
          </p:cNvSpPr>
          <p:nvPr>
            <p:ph type="body"/>
          </p:nvPr>
        </p:nvSpPr>
        <p:spPr>
          <a:xfrm>
            <a:off x="679320" y="4716360"/>
            <a:ext cx="5423040" cy="445140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90720" rIns="90720" tIns="45360" bIns="45360" anchor="t">
            <a:noAutofit/>
          </a:bodyPr>
          <a:p>
            <a:pPr marL="216000" indent="0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4" name="PlaceHolder 3"/>
          <p:cNvSpPr>
            <a:spLocks noGrp="1"/>
          </p:cNvSpPr>
          <p:nvPr>
            <p:ph type="sldNum" idx="24"/>
          </p:nvPr>
        </p:nvSpPr>
        <p:spPr>
          <a:xfrm>
            <a:off x="3849840" y="9429840"/>
            <a:ext cx="2930400" cy="480960"/>
          </a:xfrm>
          <a:prstGeom prst="rect">
            <a:avLst/>
          </a:prstGeom>
          <a:noFill/>
          <a:ln w="9360">
            <a:noFill/>
          </a:ln>
        </p:spPr>
        <p:txBody>
          <a:bodyPr numCol="1" spcCol="0" lIns="90720" rIns="90720" tIns="45360" bIns="4536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F93CDA9C-A829-4850-B485-53E6186BC136}" type="slidenum">
              <a:rPr b="0" lang="ru-RU" sz="1200" spc="-1" strike="noStrike">
                <a:solidFill>
                  <a:srgbClr val="000000"/>
                </a:solid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29213AE4-272D-493A-A078-31ED011271C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5A124842-F4B5-4E2C-95D4-A1E10BF50B8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1AA59EE-2456-410C-BF7F-246CC3942279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5DD0DE8B-C9A3-44CC-8C2D-4510F1CF19D0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90856293-6325-4CF8-921A-910AFF1A839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17D0C528-3CAC-4BB7-B6A7-335B7298F2CD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599140F6-5C2D-44A2-B4C9-7AD7C1424B61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C11BAA1F-6680-4E47-BB9D-BA176A1D670D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F867FCC6-5420-4F32-A50A-99BE8F649AA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10AE7276-C64E-4C44-B739-D835D65F723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38B379EF-EA94-4ECC-8B49-E68001C0115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C444EE9-888D-4556-834D-A7EDFD42978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F9B5ED26-D901-49DA-B1DA-6661740441B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446C8583-8659-41B0-90D4-69A9A167AFA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0F159353-75B8-4A57-96B1-2E6C4D47F11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6E1D8331-7912-4CD6-8AE0-C04C828473AC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7E1F5B0E-4509-4254-AF93-414597CA7341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C745DA45-6F89-4E0F-A097-6407F7549B0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C4A20BCE-8546-4E06-BE2F-F283B8639659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90A7AAFB-D961-41FE-B268-248E7661F86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FBDFC6BE-696F-4209-AD56-1E3964D84174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D784CC48-6A3D-4F71-A355-D06FB4C1D46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2A384AC-42FA-4239-BCCB-DBD2A1E8F42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DFB06F84-131F-48F9-A010-37D71895B76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61ACA014-F53F-4740-9AF3-586809C7D67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4B79876E-CD24-4BDC-B573-481D002C3F3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1DC69150-A03B-4BCD-834C-14CE814E5AC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7D2996AB-801A-4A1F-825F-EAD881CBE1F8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2DD8784A-44DF-49A9-B674-8F968CEB51E2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156A4AAF-6963-43A5-AE72-99D9903F50B1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C917A076-1DD6-4AEE-BB59-E2EF949563F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6D423D3C-AB63-4423-8C22-1DA4D32D285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C38621FB-0CC6-476A-B9A7-7D9B432BFB0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079D97B2-8FBF-4036-A493-52B52309196D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4A9D6AF6-3C69-4858-AA0E-7B17787E71E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4FD39D10-7A37-40A5-A705-3696F1F4331A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93580E38-82BF-437E-9E10-7BEC902693C0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934836DE-4EC8-4EAE-8943-F936EC9A1FA9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043382DE-05EE-4E63-B8E1-5011423B273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A088C4CA-F75D-43CD-ABD2-EE70563517C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4C7F1E68-11C3-4099-B40C-3E2B6BFB767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F4E62B48-35CD-4339-9EFD-8D6C16D920F7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B4067B51-6693-45CF-837E-4A3E26C380FB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535C8E74-0456-4CB6-8376-A8E5D2CC6E8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578482D-7CB3-42E6-9E16-9AA4272E66C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8E282176-94C2-4913-8562-859B9F4970B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F485C6E8-6A19-4704-B61B-96C71255680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01DD2FC4-99C0-42CD-9DF6-D04CA9D1CBCC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D88DCDD7-3327-453F-A3D4-A9A69824A4D5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09204073-42CA-4000-991E-071F3687E1EB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DEEC4331-6EC7-4E35-95CE-6A636456789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28593BB5-3D09-410D-AE16-4F124069EC5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02533572-35BE-45D3-94AA-42163F52AAD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1A01CFFF-835B-4047-B0B1-FBF5DC5595F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891D4D8E-E283-4B50-8738-9E62B68F7D26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499CD56C-DD85-469B-963E-94C8F60A9FB2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5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6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7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9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A57FB1EA-CB18-4884-B35A-6099A95E098F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4568FF0C-E5AF-4B46-935D-CDD187DF596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07AF60A1-9FD6-4B0B-8FDB-1873CD0E4A8B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6393FC61-23CF-455F-83DD-AE8AB07C18C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8B633D2A-6B80-4E4F-894E-DCD5407D19C8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B2A9779F-339D-499E-9877-2159541D5D52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C6C9DCFB-6687-4947-8141-03C1FB73FB3A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B7366A55-BB4E-4E1A-A254-B87B7E78E519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6A7AEE94-180A-4DD2-8939-FCE77E586AF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7AAF62C7-69F7-47F1-A625-8A8DAAF6B45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26CB3A5-9A9C-4228-BD13-DE4954C5D54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46BDE4AE-56A5-45DF-B1FA-8F543F1D0AAA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476AABE0-FDA1-4FA1-BD16-A4274E893C9C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67F747D9-E2A6-463F-AAA6-CC47A5FEA5E1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B8C5BD0-3932-4865-AD1B-6FE3EDD243B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296102C4-9605-4EC7-BA59-3939D301A25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0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3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6.xml"/><Relationship Id="rId8" Type="http://schemas.openxmlformats.org/officeDocument/2006/relationships/slideLayout" Target="../slideLayouts/slideLayout67.xml"/><Relationship Id="rId9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1.xml"/><Relationship Id="rId13" Type="http://schemas.openxmlformats.org/officeDocument/2006/relationships/slideLayout" Target="../slideLayouts/slideLayout7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eece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Полилиния 6"/>
          <p:cNvSpPr/>
          <p:nvPr/>
        </p:nvSpPr>
        <p:spPr>
          <a:xfrm>
            <a:off x="-9360" y="-7920"/>
            <a:ext cx="9147240" cy="1025640"/>
          </a:xfrm>
          <a:custGeom>
            <a:avLst/>
            <a:gdLst>
              <a:gd name="textAreaLeft" fmla="*/ 0 w 9147240"/>
              <a:gd name="textAreaRight" fmla="*/ 9162720 w 9147240"/>
              <a:gd name="textAreaTop" fmla="*/ 0 h 1025640"/>
              <a:gd name="textAreaBottom" fmla="*/ 1041120 h 1025640"/>
            </a:gdLst>
            <a:ahLst/>
            <a:rect l="textAreaLeft" t="textAreaTop" r="textAreaRight" b="textAreaBottom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97332f">
                  <a:alpha val="45098"/>
                </a:srgbClr>
              </a:gs>
              <a:gs pos="100000">
                <a:srgbClr val="95c138">
                  <a:alpha val="55294"/>
                </a:srgbClr>
              </a:gs>
            </a:gsLst>
            <a:lin ang="5400000"/>
          </a:gra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Constantia"/>
              <a:ea typeface="DejaVu Sans"/>
            </a:endParaRPr>
          </a:p>
        </p:txBody>
      </p:sp>
      <p:sp>
        <p:nvSpPr>
          <p:cNvPr id="1" name="Полилиния 7"/>
          <p:cNvSpPr/>
          <p:nvPr/>
        </p:nvSpPr>
        <p:spPr>
          <a:xfrm>
            <a:off x="4381560" y="-7920"/>
            <a:ext cx="4746600" cy="622440"/>
          </a:xfrm>
          <a:custGeom>
            <a:avLst/>
            <a:gdLst>
              <a:gd name="textAreaLeft" fmla="*/ 0 w 4746600"/>
              <a:gd name="textAreaRight" fmla="*/ 4762080 w 4746600"/>
              <a:gd name="textAreaTop" fmla="*/ 0 h 622440"/>
              <a:gd name="textAreaBottom" fmla="*/ 637920 h 622440"/>
            </a:gdLst>
            <a:ahLst/>
            <a:rect l="textAreaLeft" t="textAreaTop" r="textAreaRight" b="textAreaBottom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20000">
                <a:srgbClr val="bd332f">
                  <a:alpha val="45098"/>
                </a:srgbClr>
              </a:gs>
              <a:gs pos="100000">
                <a:srgbClr val="769536">
                  <a:alpha val="30196"/>
                </a:srgbClr>
              </a:gs>
            </a:gsLst>
            <a:lin ang="16200000"/>
          </a:gra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Constantia"/>
              <a:ea typeface="DejaVu Sans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-21240" y="-23040"/>
            <a:ext cx="9181440" cy="1068480"/>
            <a:chOff x="-21240" y="-23040"/>
            <a:chExt cx="9181440" cy="1068480"/>
          </a:xfrm>
        </p:grpSpPr>
        <p:sp>
          <p:nvSpPr>
            <p:cNvPr id="3" name="Полилиния 11"/>
            <p:cNvSpPr/>
            <p:nvPr/>
          </p:nvSpPr>
          <p:spPr>
            <a:xfrm rot="21435600">
              <a:off x="-11160" y="195120"/>
              <a:ext cx="9147240" cy="631800"/>
            </a:xfrm>
            <a:custGeom>
              <a:avLst/>
              <a:gdLst>
                <a:gd name="textAreaLeft" fmla="*/ 0 w 9147240"/>
                <a:gd name="textAreaRight" fmla="*/ 9162720 w 9147240"/>
                <a:gd name="textAreaTop" fmla="*/ 0 h 631800"/>
                <a:gd name="textAreaBottom" fmla="*/ 647280 h 631800"/>
              </a:gdLst>
              <a:ahLst/>
              <a:rect l="textAreaLeft" t="textAreaTop" r="textAreaRight" b="textAreaBottom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>
              <a:solidFill>
                <a:srgbClr val="88a54e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4" name="Полилиния 12"/>
            <p:cNvSpPr/>
            <p:nvPr/>
          </p:nvSpPr>
          <p:spPr>
            <a:xfrm rot="21435600">
              <a:off x="-6480" y="268920"/>
              <a:ext cx="9159840" cy="513360"/>
            </a:xfrm>
            <a:custGeom>
              <a:avLst/>
              <a:gdLst>
                <a:gd name="textAreaLeft" fmla="*/ 0 w 9159840"/>
                <a:gd name="textAreaRight" fmla="*/ 9175320 w 9159840"/>
                <a:gd name="textAreaTop" fmla="*/ 0 h 513360"/>
                <a:gd name="textAreaBottom" fmla="*/ 528840 h 513360"/>
              </a:gdLst>
              <a:ahLst/>
              <a:rect l="textAreaLeft" t="textAreaTop" r="textAreaRight" b="textAreaBottom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>
              <a:solidFill>
                <a:srgbClr val="4f81bd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</p:grpSp>
      <p:sp>
        <p:nvSpPr>
          <p:cNvPr id="5" name="PlaceHolder 1"/>
          <p:cNvSpPr>
            <a:spLocks noGrp="1"/>
          </p:cNvSpPr>
          <p:nvPr>
            <p:ph type="ftr" idx="1"/>
          </p:nvPr>
        </p:nvSpPr>
        <p:spPr>
          <a:xfrm>
            <a:off x="2666880" y="6356520"/>
            <a:ext cx="3336840" cy="349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ldNum" idx="2"/>
          </p:nvPr>
        </p:nvSpPr>
        <p:spPr>
          <a:xfrm>
            <a:off x="7924680" y="6356520"/>
            <a:ext cx="746280" cy="3492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1d4577"/>
                </a:solidFill>
                <a:latin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D0A7A74A-1DB6-4A25-B3B8-1A74223C63A1}" type="slidenum">
              <a:rPr b="0" lang="ru-RU" sz="1200" spc="-1" strike="noStrike">
                <a:solidFill>
                  <a:srgbClr val="1d4577"/>
                </a:solidFill>
                <a:latin typeface="Arial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PlaceHolder 3"/>
          <p:cNvSpPr>
            <a:spLocks noGrp="1"/>
          </p:cNvSpPr>
          <p:nvPr>
            <p:ph type="dt" idx="3"/>
          </p:nvPr>
        </p:nvSpPr>
        <p:spPr>
          <a:xfrm>
            <a:off x="457200" y="6356520"/>
            <a:ext cx="2117880" cy="349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eece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Полилиния 6"/>
          <p:cNvSpPr/>
          <p:nvPr/>
        </p:nvSpPr>
        <p:spPr>
          <a:xfrm>
            <a:off x="-9360" y="-7920"/>
            <a:ext cx="9147240" cy="1025640"/>
          </a:xfrm>
          <a:custGeom>
            <a:avLst/>
            <a:gdLst>
              <a:gd name="textAreaLeft" fmla="*/ 0 w 9147240"/>
              <a:gd name="textAreaRight" fmla="*/ 9162720 w 9147240"/>
              <a:gd name="textAreaTop" fmla="*/ 0 h 1025640"/>
              <a:gd name="textAreaBottom" fmla="*/ 1041120 h 1025640"/>
            </a:gdLst>
            <a:ahLst/>
            <a:rect l="textAreaLeft" t="textAreaTop" r="textAreaRight" b="textAreaBottom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97332f">
                  <a:alpha val="45098"/>
                </a:srgbClr>
              </a:gs>
              <a:gs pos="100000">
                <a:srgbClr val="95c138">
                  <a:alpha val="55294"/>
                </a:srgbClr>
              </a:gs>
            </a:gsLst>
            <a:lin ang="5400000"/>
          </a:gra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Constantia"/>
              <a:ea typeface="DejaVu Sans"/>
            </a:endParaRPr>
          </a:p>
        </p:txBody>
      </p:sp>
      <p:sp>
        <p:nvSpPr>
          <p:cNvPr id="47" name="Полилиния 7"/>
          <p:cNvSpPr/>
          <p:nvPr/>
        </p:nvSpPr>
        <p:spPr>
          <a:xfrm>
            <a:off x="4381560" y="-7920"/>
            <a:ext cx="4746600" cy="622440"/>
          </a:xfrm>
          <a:custGeom>
            <a:avLst/>
            <a:gdLst>
              <a:gd name="textAreaLeft" fmla="*/ 0 w 4746600"/>
              <a:gd name="textAreaRight" fmla="*/ 4762080 w 4746600"/>
              <a:gd name="textAreaTop" fmla="*/ 0 h 622440"/>
              <a:gd name="textAreaBottom" fmla="*/ 637920 h 622440"/>
            </a:gdLst>
            <a:ahLst/>
            <a:rect l="textAreaLeft" t="textAreaTop" r="textAreaRight" b="textAreaBottom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20000">
                <a:srgbClr val="bd332f">
                  <a:alpha val="45098"/>
                </a:srgbClr>
              </a:gs>
              <a:gs pos="100000">
                <a:srgbClr val="769536">
                  <a:alpha val="30196"/>
                </a:srgbClr>
              </a:gs>
            </a:gsLst>
            <a:lin ang="16200000"/>
          </a:gra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Constantia"/>
              <a:ea typeface="DejaVu Sans"/>
            </a:endParaRPr>
          </a:p>
        </p:txBody>
      </p:sp>
      <p:grpSp>
        <p:nvGrpSpPr>
          <p:cNvPr id="48" name="Группа 1"/>
          <p:cNvGrpSpPr/>
          <p:nvPr/>
        </p:nvGrpSpPr>
        <p:grpSpPr>
          <a:xfrm>
            <a:off x="-21240" y="-23040"/>
            <a:ext cx="9181440" cy="1068480"/>
            <a:chOff x="-21240" y="-23040"/>
            <a:chExt cx="9181440" cy="1068480"/>
          </a:xfrm>
        </p:grpSpPr>
        <p:sp>
          <p:nvSpPr>
            <p:cNvPr id="49" name="Полилиния 11"/>
            <p:cNvSpPr/>
            <p:nvPr/>
          </p:nvSpPr>
          <p:spPr>
            <a:xfrm rot="21435600">
              <a:off x="-11160" y="195120"/>
              <a:ext cx="9147240" cy="631800"/>
            </a:xfrm>
            <a:custGeom>
              <a:avLst/>
              <a:gdLst>
                <a:gd name="textAreaLeft" fmla="*/ 0 w 9147240"/>
                <a:gd name="textAreaRight" fmla="*/ 9162720 w 9147240"/>
                <a:gd name="textAreaTop" fmla="*/ 0 h 631800"/>
                <a:gd name="textAreaBottom" fmla="*/ 647280 h 631800"/>
              </a:gdLst>
              <a:ahLst/>
              <a:rect l="textAreaLeft" t="textAreaTop" r="textAreaRight" b="textAreaBottom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>
              <a:solidFill>
                <a:srgbClr val="88a54e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50" name="Полилиния 12"/>
            <p:cNvSpPr/>
            <p:nvPr/>
          </p:nvSpPr>
          <p:spPr>
            <a:xfrm rot="21435600">
              <a:off x="-6480" y="268920"/>
              <a:ext cx="9159840" cy="513360"/>
            </a:xfrm>
            <a:custGeom>
              <a:avLst/>
              <a:gdLst>
                <a:gd name="textAreaLeft" fmla="*/ 0 w 9159840"/>
                <a:gd name="textAreaRight" fmla="*/ 9175320 w 9159840"/>
                <a:gd name="textAreaTop" fmla="*/ 0 h 513360"/>
                <a:gd name="textAreaBottom" fmla="*/ 528840 h 513360"/>
              </a:gdLst>
              <a:ahLst/>
              <a:rect l="textAreaLeft" t="textAreaTop" r="textAreaRight" b="textAreaBottom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>
              <a:solidFill>
                <a:srgbClr val="4f81bd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</p:grpSp>
      <p:sp>
        <p:nvSpPr>
          <p:cNvPr id="51" name="PlaceHolder 1"/>
          <p:cNvSpPr>
            <a:spLocks noGrp="1"/>
          </p:cNvSpPr>
          <p:nvPr>
            <p:ph type="ftr" idx="4"/>
          </p:nvPr>
        </p:nvSpPr>
        <p:spPr>
          <a:xfrm>
            <a:off x="2666880" y="6356520"/>
            <a:ext cx="3336840" cy="349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sldNum" idx="5"/>
          </p:nvPr>
        </p:nvSpPr>
        <p:spPr>
          <a:xfrm>
            <a:off x="7924680" y="6356520"/>
            <a:ext cx="746280" cy="3492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1d4577"/>
                </a:solidFill>
                <a:latin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04102B2C-39B3-4547-9FE9-384AB2CA433A}" type="slidenum">
              <a:rPr b="0" lang="ru-RU" sz="1200" spc="-1" strike="noStrike">
                <a:solidFill>
                  <a:srgbClr val="1d4577"/>
                </a:solidFill>
                <a:latin typeface="Arial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dt" idx="6"/>
          </p:nvPr>
        </p:nvSpPr>
        <p:spPr>
          <a:xfrm>
            <a:off x="457200" y="6356520"/>
            <a:ext cx="2117880" cy="349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eece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Полилиния 6"/>
          <p:cNvSpPr/>
          <p:nvPr/>
        </p:nvSpPr>
        <p:spPr>
          <a:xfrm>
            <a:off x="-9360" y="-7920"/>
            <a:ext cx="9147240" cy="1025640"/>
          </a:xfrm>
          <a:custGeom>
            <a:avLst/>
            <a:gdLst>
              <a:gd name="textAreaLeft" fmla="*/ 0 w 9147240"/>
              <a:gd name="textAreaRight" fmla="*/ 9162720 w 9147240"/>
              <a:gd name="textAreaTop" fmla="*/ 0 h 1025640"/>
              <a:gd name="textAreaBottom" fmla="*/ 1041120 h 1025640"/>
            </a:gdLst>
            <a:ahLst/>
            <a:rect l="textAreaLeft" t="textAreaTop" r="textAreaRight" b="textAreaBottom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97332f">
                  <a:alpha val="45098"/>
                </a:srgbClr>
              </a:gs>
              <a:gs pos="100000">
                <a:srgbClr val="95c138">
                  <a:alpha val="55294"/>
                </a:srgbClr>
              </a:gs>
            </a:gsLst>
            <a:lin ang="5400000"/>
          </a:gra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Constantia"/>
              <a:ea typeface="DejaVu Sans"/>
            </a:endParaRPr>
          </a:p>
        </p:txBody>
      </p:sp>
      <p:sp>
        <p:nvSpPr>
          <p:cNvPr id="93" name="Полилиния 7"/>
          <p:cNvSpPr/>
          <p:nvPr/>
        </p:nvSpPr>
        <p:spPr>
          <a:xfrm>
            <a:off x="4381560" y="-7920"/>
            <a:ext cx="4746600" cy="622440"/>
          </a:xfrm>
          <a:custGeom>
            <a:avLst/>
            <a:gdLst>
              <a:gd name="textAreaLeft" fmla="*/ 0 w 4746600"/>
              <a:gd name="textAreaRight" fmla="*/ 4762080 w 4746600"/>
              <a:gd name="textAreaTop" fmla="*/ 0 h 622440"/>
              <a:gd name="textAreaBottom" fmla="*/ 637920 h 622440"/>
            </a:gdLst>
            <a:ahLst/>
            <a:rect l="textAreaLeft" t="textAreaTop" r="textAreaRight" b="textAreaBottom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20000">
                <a:srgbClr val="bd332f">
                  <a:alpha val="45098"/>
                </a:srgbClr>
              </a:gs>
              <a:gs pos="100000">
                <a:srgbClr val="769536">
                  <a:alpha val="30196"/>
                </a:srgbClr>
              </a:gs>
            </a:gsLst>
            <a:lin ang="16200000"/>
          </a:gra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Constantia"/>
              <a:ea typeface="DejaVu Sans"/>
            </a:endParaRPr>
          </a:p>
        </p:txBody>
      </p:sp>
      <p:grpSp>
        <p:nvGrpSpPr>
          <p:cNvPr id="94" name="Группа 1"/>
          <p:cNvGrpSpPr/>
          <p:nvPr/>
        </p:nvGrpSpPr>
        <p:grpSpPr>
          <a:xfrm>
            <a:off x="-21240" y="-23040"/>
            <a:ext cx="9181440" cy="1068480"/>
            <a:chOff x="-21240" y="-23040"/>
            <a:chExt cx="9181440" cy="1068480"/>
          </a:xfrm>
        </p:grpSpPr>
        <p:sp>
          <p:nvSpPr>
            <p:cNvPr id="95" name="Полилиния 11"/>
            <p:cNvSpPr/>
            <p:nvPr/>
          </p:nvSpPr>
          <p:spPr>
            <a:xfrm rot="21435600">
              <a:off x="-11160" y="195120"/>
              <a:ext cx="9147240" cy="631800"/>
            </a:xfrm>
            <a:custGeom>
              <a:avLst/>
              <a:gdLst>
                <a:gd name="textAreaLeft" fmla="*/ 0 w 9147240"/>
                <a:gd name="textAreaRight" fmla="*/ 9162720 w 9147240"/>
                <a:gd name="textAreaTop" fmla="*/ 0 h 631800"/>
                <a:gd name="textAreaBottom" fmla="*/ 647280 h 631800"/>
              </a:gdLst>
              <a:ahLst/>
              <a:rect l="textAreaLeft" t="textAreaTop" r="textAreaRight" b="textAreaBottom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>
              <a:solidFill>
                <a:srgbClr val="88a54e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96" name="Полилиния 12"/>
            <p:cNvSpPr/>
            <p:nvPr/>
          </p:nvSpPr>
          <p:spPr>
            <a:xfrm rot="21435600">
              <a:off x="-6480" y="268920"/>
              <a:ext cx="9159840" cy="513360"/>
            </a:xfrm>
            <a:custGeom>
              <a:avLst/>
              <a:gdLst>
                <a:gd name="textAreaLeft" fmla="*/ 0 w 9159840"/>
                <a:gd name="textAreaRight" fmla="*/ 9175320 w 9159840"/>
                <a:gd name="textAreaTop" fmla="*/ 0 h 513360"/>
                <a:gd name="textAreaBottom" fmla="*/ 528840 h 513360"/>
              </a:gdLst>
              <a:ahLst/>
              <a:rect l="textAreaLeft" t="textAreaTop" r="textAreaRight" b="textAreaBottom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>
              <a:solidFill>
                <a:srgbClr val="4f81bd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</p:grpSp>
      <p:sp>
        <p:nvSpPr>
          <p:cNvPr id="97" name="PlaceHolder 1"/>
          <p:cNvSpPr>
            <a:spLocks noGrp="1"/>
          </p:cNvSpPr>
          <p:nvPr>
            <p:ph type="ftr" idx="7"/>
          </p:nvPr>
        </p:nvSpPr>
        <p:spPr>
          <a:xfrm>
            <a:off x="2666880" y="6356520"/>
            <a:ext cx="3336840" cy="349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sldNum" idx="8"/>
          </p:nvPr>
        </p:nvSpPr>
        <p:spPr>
          <a:xfrm>
            <a:off x="7924680" y="6356520"/>
            <a:ext cx="746280" cy="3492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1d4577"/>
                </a:solidFill>
                <a:latin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752B623D-D4E4-46C7-888C-9DDCE6F89B19}" type="slidenum">
              <a:rPr b="0" lang="ru-RU" sz="1200" spc="-1" strike="noStrike">
                <a:solidFill>
                  <a:srgbClr val="1d4577"/>
                </a:solidFill>
                <a:latin typeface="Arial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 type="dt" idx="9"/>
          </p:nvPr>
        </p:nvSpPr>
        <p:spPr>
          <a:xfrm>
            <a:off x="457200" y="6356520"/>
            <a:ext cx="2117880" cy="349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eece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Полилиния 6"/>
          <p:cNvSpPr/>
          <p:nvPr/>
        </p:nvSpPr>
        <p:spPr>
          <a:xfrm>
            <a:off x="-9360" y="-7920"/>
            <a:ext cx="9147240" cy="1025640"/>
          </a:xfrm>
          <a:custGeom>
            <a:avLst/>
            <a:gdLst>
              <a:gd name="textAreaLeft" fmla="*/ 0 w 9147240"/>
              <a:gd name="textAreaRight" fmla="*/ 9162720 w 9147240"/>
              <a:gd name="textAreaTop" fmla="*/ 0 h 1025640"/>
              <a:gd name="textAreaBottom" fmla="*/ 1041120 h 1025640"/>
            </a:gdLst>
            <a:ahLst/>
            <a:rect l="textAreaLeft" t="textAreaTop" r="textAreaRight" b="textAreaBottom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97332f">
                  <a:alpha val="45098"/>
                </a:srgbClr>
              </a:gs>
              <a:gs pos="100000">
                <a:srgbClr val="95c138">
                  <a:alpha val="55294"/>
                </a:srgbClr>
              </a:gs>
            </a:gsLst>
            <a:lin ang="5400000"/>
          </a:gra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Constantia"/>
              <a:ea typeface="DejaVu Sans"/>
            </a:endParaRPr>
          </a:p>
        </p:txBody>
      </p:sp>
      <p:sp>
        <p:nvSpPr>
          <p:cNvPr id="139" name="Полилиния 7"/>
          <p:cNvSpPr/>
          <p:nvPr/>
        </p:nvSpPr>
        <p:spPr>
          <a:xfrm>
            <a:off x="4381560" y="-7920"/>
            <a:ext cx="4746600" cy="622440"/>
          </a:xfrm>
          <a:custGeom>
            <a:avLst/>
            <a:gdLst>
              <a:gd name="textAreaLeft" fmla="*/ 0 w 4746600"/>
              <a:gd name="textAreaRight" fmla="*/ 4762080 w 4746600"/>
              <a:gd name="textAreaTop" fmla="*/ 0 h 622440"/>
              <a:gd name="textAreaBottom" fmla="*/ 637920 h 622440"/>
            </a:gdLst>
            <a:ahLst/>
            <a:rect l="textAreaLeft" t="textAreaTop" r="textAreaRight" b="textAreaBottom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20000">
                <a:srgbClr val="bd332f">
                  <a:alpha val="45098"/>
                </a:srgbClr>
              </a:gs>
              <a:gs pos="100000">
                <a:srgbClr val="769536">
                  <a:alpha val="30196"/>
                </a:srgbClr>
              </a:gs>
            </a:gsLst>
            <a:lin ang="16200000"/>
          </a:gra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Constantia"/>
              <a:ea typeface="DejaVu Sans"/>
            </a:endParaRPr>
          </a:p>
        </p:txBody>
      </p:sp>
      <p:grpSp>
        <p:nvGrpSpPr>
          <p:cNvPr id="140" name="Группа 1"/>
          <p:cNvGrpSpPr/>
          <p:nvPr/>
        </p:nvGrpSpPr>
        <p:grpSpPr>
          <a:xfrm>
            <a:off x="-21240" y="-23040"/>
            <a:ext cx="9181440" cy="1068480"/>
            <a:chOff x="-21240" y="-23040"/>
            <a:chExt cx="9181440" cy="1068480"/>
          </a:xfrm>
        </p:grpSpPr>
        <p:sp>
          <p:nvSpPr>
            <p:cNvPr id="141" name="Полилиния 11"/>
            <p:cNvSpPr/>
            <p:nvPr/>
          </p:nvSpPr>
          <p:spPr>
            <a:xfrm rot="21435600">
              <a:off x="-11160" y="195120"/>
              <a:ext cx="9147240" cy="631800"/>
            </a:xfrm>
            <a:custGeom>
              <a:avLst/>
              <a:gdLst>
                <a:gd name="textAreaLeft" fmla="*/ 0 w 9147240"/>
                <a:gd name="textAreaRight" fmla="*/ 9162720 w 9147240"/>
                <a:gd name="textAreaTop" fmla="*/ 0 h 631800"/>
                <a:gd name="textAreaBottom" fmla="*/ 647280 h 631800"/>
              </a:gdLst>
              <a:ahLst/>
              <a:rect l="textAreaLeft" t="textAreaTop" r="textAreaRight" b="textAreaBottom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>
              <a:solidFill>
                <a:srgbClr val="88a54e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42" name="Полилиния 12"/>
            <p:cNvSpPr/>
            <p:nvPr/>
          </p:nvSpPr>
          <p:spPr>
            <a:xfrm rot="21435600">
              <a:off x="-6480" y="268920"/>
              <a:ext cx="9159840" cy="513360"/>
            </a:xfrm>
            <a:custGeom>
              <a:avLst/>
              <a:gdLst>
                <a:gd name="textAreaLeft" fmla="*/ 0 w 9159840"/>
                <a:gd name="textAreaRight" fmla="*/ 9175320 w 9159840"/>
                <a:gd name="textAreaTop" fmla="*/ 0 h 513360"/>
                <a:gd name="textAreaBottom" fmla="*/ 528840 h 513360"/>
              </a:gdLst>
              <a:ahLst/>
              <a:rect l="textAreaLeft" t="textAreaTop" r="textAreaRight" b="textAreaBottom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>
              <a:solidFill>
                <a:srgbClr val="4f81bd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</p:grpSp>
      <p:sp>
        <p:nvSpPr>
          <p:cNvPr id="143" name="PlaceHolder 1"/>
          <p:cNvSpPr>
            <a:spLocks noGrp="1"/>
          </p:cNvSpPr>
          <p:nvPr>
            <p:ph type="ftr" idx="10"/>
          </p:nvPr>
        </p:nvSpPr>
        <p:spPr>
          <a:xfrm>
            <a:off x="2666880" y="6356520"/>
            <a:ext cx="3336840" cy="349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 type="sldNum" idx="11"/>
          </p:nvPr>
        </p:nvSpPr>
        <p:spPr>
          <a:xfrm>
            <a:off x="7924680" y="6356520"/>
            <a:ext cx="746280" cy="3492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1d4577"/>
                </a:solidFill>
                <a:latin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D2C98C53-5A4B-4287-8917-1B2F99DBCCCE}" type="slidenum">
              <a:rPr b="0" lang="ru-RU" sz="1200" spc="-1" strike="noStrike">
                <a:solidFill>
                  <a:srgbClr val="1d4577"/>
                </a:solidFill>
                <a:latin typeface="Arial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5" name="PlaceHolder 3"/>
          <p:cNvSpPr>
            <a:spLocks noGrp="1"/>
          </p:cNvSpPr>
          <p:nvPr>
            <p:ph type="dt" idx="12"/>
          </p:nvPr>
        </p:nvSpPr>
        <p:spPr>
          <a:xfrm>
            <a:off x="457200" y="6356520"/>
            <a:ext cx="2117880" cy="349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6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eece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Полилиния 6"/>
          <p:cNvSpPr/>
          <p:nvPr/>
        </p:nvSpPr>
        <p:spPr>
          <a:xfrm>
            <a:off x="-9360" y="-7920"/>
            <a:ext cx="9147240" cy="1025640"/>
          </a:xfrm>
          <a:custGeom>
            <a:avLst/>
            <a:gdLst>
              <a:gd name="textAreaLeft" fmla="*/ 0 w 9147240"/>
              <a:gd name="textAreaRight" fmla="*/ 9162720 w 9147240"/>
              <a:gd name="textAreaTop" fmla="*/ 0 h 1025640"/>
              <a:gd name="textAreaBottom" fmla="*/ 1041120 h 1025640"/>
            </a:gdLst>
            <a:ahLst/>
            <a:rect l="textAreaLeft" t="textAreaTop" r="textAreaRight" b="textAreaBottom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97332f">
                  <a:alpha val="45098"/>
                </a:srgbClr>
              </a:gs>
              <a:gs pos="100000">
                <a:srgbClr val="95c138">
                  <a:alpha val="55294"/>
                </a:srgbClr>
              </a:gs>
            </a:gsLst>
            <a:lin ang="5400000"/>
          </a:gra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Constantia"/>
              <a:ea typeface="DejaVu Sans"/>
            </a:endParaRPr>
          </a:p>
        </p:txBody>
      </p:sp>
      <p:sp>
        <p:nvSpPr>
          <p:cNvPr id="185" name="Полилиния 7"/>
          <p:cNvSpPr/>
          <p:nvPr/>
        </p:nvSpPr>
        <p:spPr>
          <a:xfrm>
            <a:off x="4381560" y="-7920"/>
            <a:ext cx="4746600" cy="622440"/>
          </a:xfrm>
          <a:custGeom>
            <a:avLst/>
            <a:gdLst>
              <a:gd name="textAreaLeft" fmla="*/ 0 w 4746600"/>
              <a:gd name="textAreaRight" fmla="*/ 4762080 w 4746600"/>
              <a:gd name="textAreaTop" fmla="*/ 0 h 622440"/>
              <a:gd name="textAreaBottom" fmla="*/ 637920 h 622440"/>
            </a:gdLst>
            <a:ahLst/>
            <a:rect l="textAreaLeft" t="textAreaTop" r="textAreaRight" b="textAreaBottom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20000">
                <a:srgbClr val="bd332f">
                  <a:alpha val="45098"/>
                </a:srgbClr>
              </a:gs>
              <a:gs pos="100000">
                <a:srgbClr val="769536">
                  <a:alpha val="30196"/>
                </a:srgbClr>
              </a:gs>
            </a:gsLst>
            <a:lin ang="16200000"/>
          </a:gra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Constantia"/>
              <a:ea typeface="DejaVu Sans"/>
            </a:endParaRPr>
          </a:p>
        </p:txBody>
      </p:sp>
      <p:grpSp>
        <p:nvGrpSpPr>
          <p:cNvPr id="186" name="Группа 1"/>
          <p:cNvGrpSpPr/>
          <p:nvPr/>
        </p:nvGrpSpPr>
        <p:grpSpPr>
          <a:xfrm>
            <a:off x="-21240" y="-23040"/>
            <a:ext cx="9181440" cy="1068480"/>
            <a:chOff x="-21240" y="-23040"/>
            <a:chExt cx="9181440" cy="1068480"/>
          </a:xfrm>
        </p:grpSpPr>
        <p:sp>
          <p:nvSpPr>
            <p:cNvPr id="187" name="Полилиния 11"/>
            <p:cNvSpPr/>
            <p:nvPr/>
          </p:nvSpPr>
          <p:spPr>
            <a:xfrm rot="21435600">
              <a:off x="-11160" y="195120"/>
              <a:ext cx="9147240" cy="631800"/>
            </a:xfrm>
            <a:custGeom>
              <a:avLst/>
              <a:gdLst>
                <a:gd name="textAreaLeft" fmla="*/ 0 w 9147240"/>
                <a:gd name="textAreaRight" fmla="*/ 9162720 w 9147240"/>
                <a:gd name="textAreaTop" fmla="*/ 0 h 631800"/>
                <a:gd name="textAreaBottom" fmla="*/ 647280 h 631800"/>
              </a:gdLst>
              <a:ahLst/>
              <a:rect l="textAreaLeft" t="textAreaTop" r="textAreaRight" b="textAreaBottom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>
              <a:solidFill>
                <a:srgbClr val="88a54e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88" name="Полилиния 12"/>
            <p:cNvSpPr/>
            <p:nvPr/>
          </p:nvSpPr>
          <p:spPr>
            <a:xfrm rot="21435600">
              <a:off x="-6480" y="268920"/>
              <a:ext cx="9159840" cy="513360"/>
            </a:xfrm>
            <a:custGeom>
              <a:avLst/>
              <a:gdLst>
                <a:gd name="textAreaLeft" fmla="*/ 0 w 9159840"/>
                <a:gd name="textAreaRight" fmla="*/ 9175320 w 9159840"/>
                <a:gd name="textAreaTop" fmla="*/ 0 h 513360"/>
                <a:gd name="textAreaBottom" fmla="*/ 528840 h 513360"/>
              </a:gdLst>
              <a:ahLst/>
              <a:rect l="textAreaLeft" t="textAreaTop" r="textAreaRight" b="textAreaBottom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>
              <a:solidFill>
                <a:srgbClr val="4f81bd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</p:grpSp>
      <p:sp>
        <p:nvSpPr>
          <p:cNvPr id="18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499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pPr indent="0">
              <a:buNone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PlaceHolder 2"/>
          <p:cNvSpPr>
            <a:spLocks noGrp="1"/>
          </p:cNvSpPr>
          <p:nvPr>
            <p:ph type="ftr" idx="13"/>
          </p:nvPr>
        </p:nvSpPr>
        <p:spPr>
          <a:xfrm>
            <a:off x="2666880" y="6356520"/>
            <a:ext cx="3336840" cy="349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91" name="PlaceHolder 3"/>
          <p:cNvSpPr>
            <a:spLocks noGrp="1"/>
          </p:cNvSpPr>
          <p:nvPr>
            <p:ph type="sldNum" idx="14"/>
          </p:nvPr>
        </p:nvSpPr>
        <p:spPr>
          <a:xfrm>
            <a:off x="7924680" y="6356520"/>
            <a:ext cx="746280" cy="3492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1d4577"/>
                </a:solidFill>
                <a:latin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134AB3DC-C2B8-4DCF-8C4F-8FA42254D471}" type="slidenum">
              <a:rPr b="0" lang="ru-RU" sz="1200" spc="-1" strike="noStrike">
                <a:solidFill>
                  <a:srgbClr val="1d4577"/>
                </a:solidFill>
                <a:latin typeface="Arial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92" name="PlaceHolder 4"/>
          <p:cNvSpPr>
            <a:spLocks noGrp="1"/>
          </p:cNvSpPr>
          <p:nvPr>
            <p:ph type="dt" idx="15"/>
          </p:nvPr>
        </p:nvSpPr>
        <p:spPr>
          <a:xfrm>
            <a:off x="457200" y="6356520"/>
            <a:ext cx="2117880" cy="349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93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eece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Полилиния 6"/>
          <p:cNvSpPr/>
          <p:nvPr/>
        </p:nvSpPr>
        <p:spPr>
          <a:xfrm>
            <a:off x="-9360" y="-7920"/>
            <a:ext cx="9147240" cy="1025640"/>
          </a:xfrm>
          <a:custGeom>
            <a:avLst/>
            <a:gdLst>
              <a:gd name="textAreaLeft" fmla="*/ 0 w 9147240"/>
              <a:gd name="textAreaRight" fmla="*/ 9162720 w 9147240"/>
              <a:gd name="textAreaTop" fmla="*/ 0 h 1025640"/>
              <a:gd name="textAreaBottom" fmla="*/ 1041120 h 1025640"/>
            </a:gdLst>
            <a:ahLst/>
            <a:rect l="textAreaLeft" t="textAreaTop" r="textAreaRight" b="textAreaBottom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97332f">
                  <a:alpha val="45098"/>
                </a:srgbClr>
              </a:gs>
              <a:gs pos="100000">
                <a:srgbClr val="95c138">
                  <a:alpha val="55294"/>
                </a:srgbClr>
              </a:gs>
            </a:gsLst>
            <a:lin ang="5400000"/>
          </a:gra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Constantia"/>
              <a:ea typeface="DejaVu Sans"/>
            </a:endParaRPr>
          </a:p>
        </p:txBody>
      </p:sp>
      <p:sp>
        <p:nvSpPr>
          <p:cNvPr id="231" name="Полилиния 7"/>
          <p:cNvSpPr/>
          <p:nvPr/>
        </p:nvSpPr>
        <p:spPr>
          <a:xfrm>
            <a:off x="4381560" y="-7920"/>
            <a:ext cx="4746600" cy="622440"/>
          </a:xfrm>
          <a:custGeom>
            <a:avLst/>
            <a:gdLst>
              <a:gd name="textAreaLeft" fmla="*/ 0 w 4746600"/>
              <a:gd name="textAreaRight" fmla="*/ 4762080 w 4746600"/>
              <a:gd name="textAreaTop" fmla="*/ 0 h 622440"/>
              <a:gd name="textAreaBottom" fmla="*/ 637920 h 622440"/>
            </a:gdLst>
            <a:ahLst/>
            <a:rect l="textAreaLeft" t="textAreaTop" r="textAreaRight" b="textAreaBottom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20000">
                <a:srgbClr val="bd332f">
                  <a:alpha val="45098"/>
                </a:srgbClr>
              </a:gs>
              <a:gs pos="100000">
                <a:srgbClr val="769536">
                  <a:alpha val="30196"/>
                </a:srgbClr>
              </a:gs>
            </a:gsLst>
            <a:lin ang="16200000"/>
          </a:gra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Constantia"/>
              <a:ea typeface="DejaVu Sans"/>
            </a:endParaRPr>
          </a:p>
        </p:txBody>
      </p:sp>
      <p:grpSp>
        <p:nvGrpSpPr>
          <p:cNvPr id="232" name="Группа 1"/>
          <p:cNvGrpSpPr/>
          <p:nvPr/>
        </p:nvGrpSpPr>
        <p:grpSpPr>
          <a:xfrm>
            <a:off x="-21240" y="-23040"/>
            <a:ext cx="9181440" cy="1068480"/>
            <a:chOff x="-21240" y="-23040"/>
            <a:chExt cx="9181440" cy="1068480"/>
          </a:xfrm>
        </p:grpSpPr>
        <p:sp>
          <p:nvSpPr>
            <p:cNvPr id="233" name="Полилиния 11"/>
            <p:cNvSpPr/>
            <p:nvPr/>
          </p:nvSpPr>
          <p:spPr>
            <a:xfrm rot="21435600">
              <a:off x="-11160" y="195120"/>
              <a:ext cx="9147240" cy="631800"/>
            </a:xfrm>
            <a:custGeom>
              <a:avLst/>
              <a:gdLst>
                <a:gd name="textAreaLeft" fmla="*/ 0 w 9147240"/>
                <a:gd name="textAreaRight" fmla="*/ 9162720 w 9147240"/>
                <a:gd name="textAreaTop" fmla="*/ 0 h 631800"/>
                <a:gd name="textAreaBottom" fmla="*/ 647280 h 631800"/>
              </a:gdLst>
              <a:ahLst/>
              <a:rect l="textAreaLeft" t="textAreaTop" r="textAreaRight" b="textAreaBottom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>
              <a:solidFill>
                <a:srgbClr val="88a54e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234" name="Полилиния 12"/>
            <p:cNvSpPr/>
            <p:nvPr/>
          </p:nvSpPr>
          <p:spPr>
            <a:xfrm rot="21435600">
              <a:off x="-6480" y="268920"/>
              <a:ext cx="9159840" cy="513360"/>
            </a:xfrm>
            <a:custGeom>
              <a:avLst/>
              <a:gdLst>
                <a:gd name="textAreaLeft" fmla="*/ 0 w 9159840"/>
                <a:gd name="textAreaRight" fmla="*/ 9175320 w 9159840"/>
                <a:gd name="textAreaTop" fmla="*/ 0 h 513360"/>
                <a:gd name="textAreaBottom" fmla="*/ 528840 h 513360"/>
              </a:gdLst>
              <a:ahLst/>
              <a:rect l="textAreaLeft" t="textAreaTop" r="textAreaRight" b="textAreaBottom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>
              <a:solidFill>
                <a:srgbClr val="4f81bd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endParaRPr b="0" lang="en-US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</p:grpSp>
      <p:sp>
        <p:nvSpPr>
          <p:cNvPr id="235" name="PlaceHolder 1"/>
          <p:cNvSpPr>
            <a:spLocks noGrp="1"/>
          </p:cNvSpPr>
          <p:nvPr>
            <p:ph type="ftr" idx="16"/>
          </p:nvPr>
        </p:nvSpPr>
        <p:spPr>
          <a:xfrm>
            <a:off x="2666880" y="6356520"/>
            <a:ext cx="3336840" cy="349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36" name="PlaceHolder 2"/>
          <p:cNvSpPr>
            <a:spLocks noGrp="1"/>
          </p:cNvSpPr>
          <p:nvPr>
            <p:ph type="sldNum" idx="17"/>
          </p:nvPr>
        </p:nvSpPr>
        <p:spPr>
          <a:xfrm>
            <a:off x="7924680" y="6356520"/>
            <a:ext cx="746280" cy="3492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1d4577"/>
                </a:solidFill>
                <a:latin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5F632CCF-0932-48AF-9737-EB6687E2ABAE}" type="slidenum">
              <a:rPr b="0" lang="ru-RU" sz="1200" spc="-1" strike="noStrike">
                <a:solidFill>
                  <a:srgbClr val="1d4577"/>
                </a:solidFill>
                <a:latin typeface="Arial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37" name="PlaceHolder 3"/>
          <p:cNvSpPr>
            <a:spLocks noGrp="1"/>
          </p:cNvSpPr>
          <p:nvPr>
            <p:ph type="dt" idx="18"/>
          </p:nvPr>
        </p:nvSpPr>
        <p:spPr>
          <a:xfrm>
            <a:off x="457200" y="6356520"/>
            <a:ext cx="2117880" cy="349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38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chart" Target="../charts/chart4.xml"/><Relationship Id="rId2" Type="http://schemas.openxmlformats.org/officeDocument/2006/relationships/chart" Target="../charts/chart5.xml"/><Relationship Id="rId3" Type="http://schemas.openxmlformats.org/officeDocument/2006/relationships/slideLayout" Target="../slideLayouts/slideLayout37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5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chart" Target="../charts/chart6.xml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5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jpeg"/><Relationship Id="rId3" Type="http://schemas.openxmlformats.org/officeDocument/2006/relationships/image" Target="../media/image7.jpeg"/><Relationship Id="rId4" Type="http://schemas.openxmlformats.org/officeDocument/2006/relationships/slideLayout" Target="../slideLayouts/slideLayout5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chart" Target="../charts/chart1.xml"/><Relationship Id="rId2" Type="http://schemas.openxmlformats.org/officeDocument/2006/relationships/chart" Target="../charts/chart2.xml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chart" Target="../charts/chart3.xml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2" name="Picture 2" descr="C:\Users\Наталья\Desktop\берег оз.jpg"/>
          <p:cNvPicPr/>
          <p:nvPr/>
        </p:nvPicPr>
        <p:blipFill>
          <a:blip r:embed="rId1"/>
          <a:stretch/>
        </p:blipFill>
        <p:spPr>
          <a:xfrm>
            <a:off x="-900000" y="-239760"/>
            <a:ext cx="10784520" cy="7604280"/>
          </a:xfrm>
          <a:prstGeom prst="rect">
            <a:avLst/>
          </a:prstGeom>
          <a:ln w="0">
            <a:noFill/>
          </a:ln>
        </p:spPr>
      </p:pic>
      <p:sp>
        <p:nvSpPr>
          <p:cNvPr id="283" name="TextBox 7"/>
          <p:cNvSpPr/>
          <p:nvPr/>
        </p:nvSpPr>
        <p:spPr>
          <a:xfrm>
            <a:off x="3132000" y="6237360"/>
            <a:ext cx="3514680" cy="3639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chemeClr val="accent6">
                    <a:lumMod val="40000"/>
                    <a:lumOff val="60000"/>
                  </a:schemeClr>
                </a:solidFill>
                <a:latin typeface="Lucida Console"/>
                <a:ea typeface="DejaVu Sans"/>
              </a:rPr>
              <a:t>п.Палкино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4" name="Text Box 73"/>
          <p:cNvSpPr/>
          <p:nvPr/>
        </p:nvSpPr>
        <p:spPr>
          <a:xfrm>
            <a:off x="0" y="804960"/>
            <a:ext cx="9105840" cy="459900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i="1" lang="ru-RU" sz="4800" spc="-1" strike="noStrike">
                <a:solidFill>
                  <a:srgbClr val="ff6600"/>
                </a:solidFill>
                <a:latin typeface="Constantia"/>
                <a:ea typeface="DejaVu Sans"/>
              </a:rPr>
              <a:t>«БЮДЖЕТ ДЛЯ ГРАЖДАН</a:t>
            </a:r>
            <a:r>
              <a:rPr b="1" i="1" lang="ru-RU" sz="4800" spc="-1" strike="noStrike">
                <a:solidFill>
                  <a:srgbClr val="ff6600"/>
                </a:solidFill>
                <a:latin typeface="Arial"/>
                <a:ea typeface="DejaVu Sans"/>
              </a:rPr>
              <a:t>»</a:t>
            </a:r>
            <a:endParaRPr b="0" lang="ru-RU" sz="4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i="1" lang="ru-RU" sz="4400" spc="-1" strike="noStrike">
                <a:solidFill>
                  <a:srgbClr val="ffff00"/>
                </a:solidFill>
                <a:latin typeface="Arial"/>
                <a:ea typeface="DejaVu Sans"/>
              </a:rPr>
              <a:t>ОТЧЕТ об исполнении бюджета 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i="1" lang="ru-RU" sz="4400" spc="-1" strike="noStrike">
                <a:solidFill>
                  <a:srgbClr val="ffff00"/>
                </a:solidFill>
                <a:latin typeface="Arial"/>
                <a:ea typeface="DejaVu Sans"/>
              </a:rPr>
              <a:t>муниципального образования 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i="1" lang="ru-RU" sz="4400" spc="-1" strike="noStrike">
                <a:solidFill>
                  <a:srgbClr val="ffff00"/>
                </a:solidFill>
                <a:latin typeface="Arial"/>
                <a:ea typeface="DejaVu Sans"/>
              </a:rPr>
              <a:t>«Палкинский  район»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i="1" lang="ru-RU" sz="4400" spc="-1" strike="noStrike">
                <a:solidFill>
                  <a:srgbClr val="ffff00"/>
                </a:solidFill>
                <a:latin typeface="Arial"/>
                <a:ea typeface="DejaVu Sans"/>
              </a:rPr>
              <a:t>За 2023 год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5" name="Text Box 7"/>
          <p:cNvSpPr/>
          <p:nvPr/>
        </p:nvSpPr>
        <p:spPr>
          <a:xfrm>
            <a:off x="8912160" y="0"/>
            <a:ext cx="228240" cy="196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ru-RU" sz="700" spc="-1" strike="noStrike">
                <a:solidFill>
                  <a:srgbClr val="000000"/>
                </a:solidFill>
                <a:latin typeface="Arial"/>
                <a:ea typeface="DejaVu Sans"/>
              </a:rPr>
              <a:t>0</a:t>
            </a:r>
            <a:endParaRPr b="0" lang="ru-RU" sz="7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8" name="Содержимое 3"/>
          <p:cNvGraphicFramePr/>
          <p:nvPr/>
        </p:nvGraphicFramePr>
        <p:xfrm>
          <a:off x="0" y="1260000"/>
          <a:ext cx="8481240" cy="5501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aphicFrame>
        <p:nvGraphicFramePr>
          <p:cNvPr id="329" name="Диаграмма 5"/>
          <p:cNvGraphicFramePr/>
          <p:nvPr/>
        </p:nvGraphicFramePr>
        <p:xfrm>
          <a:off x="6300360" y="1628640"/>
          <a:ext cx="2504520" cy="5213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30" name="PlaceHolder 1"/>
          <p:cNvSpPr>
            <a:spLocks noGrp="1"/>
          </p:cNvSpPr>
          <p:nvPr>
            <p:ph type="title"/>
          </p:nvPr>
        </p:nvSpPr>
        <p:spPr>
          <a:xfrm>
            <a:off x="457200" y="-191160"/>
            <a:ext cx="8213760" cy="11754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45000" bIns="0" anchor="b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2800" spc="-1" strike="noStrike">
                <a:solidFill>
                  <a:srgbClr val="1f497d"/>
                </a:solidFill>
                <a:latin typeface="Calibri"/>
              </a:rPr>
              <a:t>Структура расходной части местного бюджета по разделам классификации расходов бюджета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PlaceHolder 1"/>
          <p:cNvSpPr>
            <a:spLocks noGrp="1"/>
          </p:cNvSpPr>
          <p:nvPr>
            <p:ph type="title"/>
          </p:nvPr>
        </p:nvSpPr>
        <p:spPr>
          <a:xfrm>
            <a:off x="457200" y="404640"/>
            <a:ext cx="8347320" cy="488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45000" bIns="0" anchor="b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chemeClr val="accent2"/>
                </a:solidFill>
                <a:latin typeface="Calibri"/>
              </a:rPr>
              <a:t>              </a:t>
            </a:r>
            <a:r>
              <a:rPr b="1" lang="ru-RU" sz="3200" spc="-1" strike="noStrike">
                <a:solidFill>
                  <a:schemeClr val="accent2"/>
                </a:solidFill>
                <a:latin typeface="Calibri"/>
              </a:rPr>
              <a:t>МУНИЦИПАЛЬНЫЕ ПРОГРАММЫ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332" name="Содержимое 3"/>
          <p:cNvGraphicFramePr/>
          <p:nvPr/>
        </p:nvGraphicFramePr>
        <p:xfrm>
          <a:off x="467640" y="1124640"/>
          <a:ext cx="8423640" cy="5504760"/>
        </p:xfrm>
        <a:graphic>
          <a:graphicData uri="http://schemas.openxmlformats.org/drawingml/2006/table">
            <a:tbl>
              <a:tblPr/>
              <a:tblGrid>
                <a:gridCol w="4461840"/>
                <a:gridCol w="1635840"/>
                <a:gridCol w="1338480"/>
                <a:gridCol w="987840"/>
              </a:tblGrid>
              <a:tr h="35928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600" spc="-1" strike="noStrike">
                          <a:solidFill>
                            <a:schemeClr val="lt1"/>
                          </a:solidFill>
                          <a:latin typeface="Constantia"/>
                        </a:rPr>
                        <a:t>наименование</a:t>
                      </a:r>
                      <a:endParaRPr b="0" lang="ru-RU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solidFill>
                            <a:schemeClr val="lt1"/>
                          </a:solidFill>
                          <a:latin typeface="Constantia"/>
                        </a:rPr>
                        <a:t>план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solidFill>
                            <a:schemeClr val="lt1"/>
                          </a:solidFill>
                          <a:latin typeface="Constantia"/>
                        </a:rPr>
                        <a:t>факт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chemeClr val="lt1"/>
                          </a:solidFill>
                          <a:latin typeface="Constantia"/>
                        </a:rPr>
                        <a:t>% </a:t>
                      </a:r>
                      <a:endParaRPr b="0" lang="ru-RU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</a:tr>
              <a:tr h="457560">
                <a:tc>
                  <a:txBody>
                    <a:bodyPr lIns="34560" rIns="34560" anchor="ctr">
                      <a:noAutofit/>
                    </a:bodyPr>
                    <a:p>
                      <a:pPr marL="180000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ru-RU" sz="14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1.«Развитие образования, молодежной политики и физической культуры и спорта »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34560" marR="345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125,3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124,5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99,4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26880"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125000"/>
                        </a:lnSpc>
                      </a:pPr>
                      <a:r>
                        <a:rPr b="1" lang="ru-RU" sz="1400" spc="-1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</a:rPr>
                        <a:t>2.«Развитие культуры »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15,5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15,4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99,4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572040"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125000"/>
                        </a:lnSpc>
                      </a:pPr>
                      <a:r>
                        <a:rPr b="1" lang="ru-RU" sz="1400" spc="-1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</a:rPr>
                        <a:t>3.«Содействие экономическому развитию и  инвестиционной привлекательности  »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1,6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0,9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56,3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572040"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125000"/>
                        </a:lnSpc>
                      </a:pPr>
                      <a:r>
                        <a:rPr b="1" lang="ru-RU" sz="1400" spc="-1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</a:rPr>
                        <a:t>4.«Обеспечение безопасности граждан на территории муниципального образования «Палкинский район» 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3,3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3,2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97,0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572040"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125000"/>
                        </a:lnSpc>
                      </a:pPr>
                      <a:r>
                        <a:rPr b="1" lang="ru-RU" sz="1400" spc="-1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</a:rPr>
                        <a:t>5.«Комплексное развитие систем коммунальной инфраструктуры и  благоустройства »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12,4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11,7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94,4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79800"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125000"/>
                        </a:lnSpc>
                      </a:pPr>
                      <a:r>
                        <a:rPr b="1" lang="ru-RU" sz="1400" spc="-1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</a:rPr>
                        <a:t>6.«Развитие транспортного обслуживания населения  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36,3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35,5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97,8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1240200"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125000"/>
                        </a:lnSpc>
                      </a:pPr>
                      <a:r>
                        <a:rPr b="1" lang="ru-RU" sz="1400" spc="-1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</a:rPr>
                        <a:t>7.« Управление и обеспечение деятельности администрации муниципального образования, создание условий для эффективного управления муниципальными финансами и муниципальным долгом »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37,9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37,1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97,9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662040">
                <a:tc>
                  <a:txBody>
                    <a:bodyPr lIns="68400" rIns="684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solidFill>
                            <a:schemeClr val="dk1"/>
                          </a:solidFill>
                          <a:latin typeface="Times New Roman"/>
                        </a:rPr>
                        <a:t>8.Формирование современной городской среды муниципального образования «Палкинский район»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4,6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4,6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100,0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PlaceHolder 1"/>
          <p:cNvSpPr>
            <a:spLocks noGrp="1"/>
          </p:cNvSpPr>
          <p:nvPr>
            <p:ph/>
          </p:nvPr>
        </p:nvSpPr>
        <p:spPr>
          <a:xfrm>
            <a:off x="971640" y="1124640"/>
            <a:ext cx="7195320" cy="1341360"/>
          </a:xfrm>
          <a:prstGeom prst="rect">
            <a:avLst/>
          </a:prstGeom>
          <a:gradFill rotWithShape="0">
            <a:gsLst>
              <a:gs pos="0">
                <a:srgbClr val="c2d99c"/>
              </a:gs>
              <a:gs pos="100000">
                <a:srgbClr val="fcfef7"/>
              </a:gs>
            </a:gsLst>
            <a:path path="circle">
              <a:fillToRect l="50000" t="100000" r="50000" b="0"/>
            </a:path>
          </a:gradFill>
          <a:ln w="9360">
            <a:solidFill>
              <a:srgbClr val="728b40"/>
            </a:solidFill>
            <a:miter/>
          </a:ln>
          <a:effectLst>
            <a:outerShdw dist="38160" dir="5400000" blurRad="57240" rotWithShape="0">
              <a:srgbClr val="ffffff">
                <a:alpha val="48000"/>
              </a:srgbClr>
            </a:outerShdw>
          </a:effectLst>
        </p:spPr>
        <p:txBody>
          <a:bodyPr numCol="1" spcCol="0" lIns="90000" rIns="90000" tIns="45000" bIns="45000" anchor="ctr">
            <a:noAutofit/>
          </a:bodyPr>
          <a:p>
            <a:pPr marL="272880" indent="0" algn="ctr">
              <a:lnSpc>
                <a:spcPct val="100000"/>
              </a:lnSpc>
              <a:spcBef>
                <a:spcPts val="519"/>
              </a:spcBef>
              <a:buNone/>
              <a:tabLst>
                <a:tab algn="l" pos="0"/>
              </a:tabLst>
            </a:pPr>
            <a:endParaRPr b="0" lang="ru-RU" sz="2600" spc="-1" strike="noStrike">
              <a:solidFill>
                <a:srgbClr val="000000"/>
              </a:solidFill>
              <a:latin typeface="Arial"/>
            </a:endParaRPr>
          </a:p>
          <a:p>
            <a:pPr marL="272880" indent="0" algn="ctr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Дорожное хозяйство –  35,5млн. руб.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marL="272880" indent="0" algn="ctr">
              <a:lnSpc>
                <a:spcPct val="100000"/>
              </a:lnSpc>
              <a:spcBef>
                <a:spcPts val="519"/>
              </a:spcBef>
              <a:buNone/>
              <a:tabLst>
                <a:tab algn="l" pos="0"/>
              </a:tabLst>
            </a:pPr>
            <a:endParaRPr b="0" lang="ru-RU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4" name="Скругленный прямоугольник 5"/>
          <p:cNvSpPr/>
          <p:nvPr/>
        </p:nvSpPr>
        <p:spPr>
          <a:xfrm>
            <a:off x="755640" y="3861000"/>
            <a:ext cx="7688880" cy="228852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dde8cb"/>
              </a:gs>
              <a:gs pos="100000">
                <a:srgbClr val="ffd7d7"/>
              </a:gs>
            </a:gsLst>
            <a:lin ang="3600000"/>
          </a:gradFill>
          <a:ln>
            <a:solidFill>
              <a:srgbClr val="728b40"/>
            </a:solidFill>
            <a:round/>
          </a:ln>
          <a:effectLst>
            <a:outerShdw algn="ctr" blurRad="57240" dir="5400000" dist="38160" rotWithShape="0">
              <a:schemeClr val="phClr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chemeClr val="dk1"/>
                </a:solidFill>
                <a:latin typeface="Calibri"/>
                <a:ea typeface="DejaVu Sans"/>
              </a:rPr>
              <a:t>1.Содержание сети муниципальных дорог района- 16,2 млн.руб. (Восстановление профиля дорог, содержание дорог, ремонтные работы, подсыпка, техдокументация ).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chemeClr val="dk1"/>
                </a:solidFill>
                <a:latin typeface="Calibri"/>
                <a:ea typeface="DejaVu Sans"/>
              </a:rPr>
              <a:t>2.Ремонт  ул. Юбилейная – 3,5млн.руб., 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chemeClr val="dk1"/>
                </a:solidFill>
                <a:latin typeface="Calibri"/>
                <a:ea typeface="DejaVu Sans"/>
              </a:rPr>
              <a:t>3. Ремонт ул. Изборская,Строителей -2,6  млн.руб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chemeClr val="dk1"/>
                </a:solidFill>
                <a:latin typeface="Calibri"/>
                <a:ea typeface="DejaVu Sans"/>
              </a:rPr>
              <a:t>4.Ремонт автодорог д.Голубово,Рясцы -  1,2млн.руб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chemeClr val="dk1"/>
                </a:solidFill>
                <a:latin typeface="Calibri"/>
                <a:ea typeface="DejaVu Sans"/>
              </a:rPr>
              <a:t>5.Ремонт автодороги Н.Уситва-Лоси-Добычи — 10,0млн.руб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chemeClr val="dk1"/>
                </a:solidFill>
                <a:latin typeface="Calibri"/>
                <a:ea typeface="DejaVu Sans"/>
              </a:rPr>
              <a:t>6. Ремонт автодор.,подсыпка обочин, вырубка кустарников — 1,0млн.руб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chemeClr val="dk1"/>
                </a:solidFill>
                <a:latin typeface="Calibri"/>
                <a:ea typeface="DejaVu Sans"/>
              </a:rPr>
              <a:t>7. устр.дрен.канавы, лотки, леж.полиц—1,0  млн.руб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5" name="PlaceHolder 2"/>
          <p:cNvSpPr>
            <a:spLocks noGrp="1"/>
          </p:cNvSpPr>
          <p:nvPr>
            <p:ph type="title"/>
          </p:nvPr>
        </p:nvSpPr>
        <p:spPr>
          <a:xfrm>
            <a:off x="457200" y="142920"/>
            <a:ext cx="8213760" cy="7700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45000" bIns="0" anchor="b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2800" spc="-1" strike="noStrike">
                <a:solidFill>
                  <a:srgbClr val="ff0000"/>
                </a:solidFill>
                <a:latin typeface="Calibri"/>
              </a:rPr>
              <a:t>Расходы бюджета в сфере дорожного хозяйства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6" name="Выгнутая влево стрелка 7"/>
          <p:cNvSpPr/>
          <p:nvPr/>
        </p:nvSpPr>
        <p:spPr>
          <a:xfrm>
            <a:off x="3708000" y="2421000"/>
            <a:ext cx="715680" cy="1200240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  <a:gradFill rotWithShape="0">
            <a:gsLst>
              <a:gs pos="0">
                <a:srgbClr val="c2d99c"/>
              </a:gs>
              <a:gs pos="100000">
                <a:srgbClr val="fcfef7"/>
              </a:gs>
            </a:gsLst>
            <a:path path="circle">
              <a:fillToRect l="50000" t="100000" r="50000" b="0"/>
            </a:path>
          </a:gradFill>
          <a:ln>
            <a:solidFill>
              <a:srgbClr val="728b40"/>
            </a:solidFill>
            <a:round/>
          </a:ln>
          <a:effectLst>
            <a:outerShdw algn="ctr" blurRad="57240" dir="5400000" dist="38160" rotWithShape="0">
              <a:schemeClr val="phClr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onstantia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PlaceHolder 1"/>
          <p:cNvSpPr>
            <a:spLocks noGrp="1"/>
          </p:cNvSpPr>
          <p:nvPr>
            <p:ph type="title"/>
          </p:nvPr>
        </p:nvSpPr>
        <p:spPr>
          <a:xfrm>
            <a:off x="457200" y="142920"/>
            <a:ext cx="8290080" cy="4842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2800" spc="-1" strike="noStrike">
                <a:solidFill>
                  <a:srgbClr val="ff0000"/>
                </a:solidFill>
                <a:latin typeface="Calibri"/>
              </a:rPr>
              <a:t>Расходы бюджета в сфере ЖКХ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8" name="Блок-схема: несколько документов 2"/>
          <p:cNvSpPr/>
          <p:nvPr/>
        </p:nvSpPr>
        <p:spPr>
          <a:xfrm>
            <a:off x="2520000" y="720000"/>
            <a:ext cx="4808520" cy="1568160"/>
          </a:xfrm>
          <a:prstGeom prst="flowChartMultidocument">
            <a:avLst/>
          </a:prstGeom>
          <a:gradFill rotWithShape="0">
            <a:gsLst>
              <a:gs pos="0">
                <a:srgbClr val="ffbb98"/>
              </a:gs>
              <a:gs pos="100000">
                <a:srgbClr val="fffbf8"/>
              </a:gs>
            </a:gsLst>
            <a:path path="circle">
              <a:fillToRect l="50000" t="100000" r="50000" b="0"/>
            </a:path>
          </a:gradFill>
          <a:ln>
            <a:solidFill>
              <a:srgbClr val="b86e31"/>
            </a:solidFill>
            <a:round/>
          </a:ln>
          <a:effectLst>
            <a:outerShdw algn="ctr" blurRad="57240" dir="5400000" dist="38160" rotWithShape="0">
              <a:schemeClr val="phClr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ЖИЛИЩНО-КОММУНАЛЬНОЕ ХОЗЯЙСТВО – 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16,5 млн. руб. 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9" name="Блок-схема: ссылка на другую страницу 3"/>
          <p:cNvSpPr/>
          <p:nvPr/>
        </p:nvSpPr>
        <p:spPr>
          <a:xfrm>
            <a:off x="395640" y="2396880"/>
            <a:ext cx="3911400" cy="1731960"/>
          </a:xfrm>
          <a:prstGeom prst="flowChartOffpageConnector">
            <a:avLst/>
          </a:prstGeom>
          <a:gradFill rotWithShape="0">
            <a:gsLst>
              <a:gs pos="0">
                <a:srgbClr val="ffbb98"/>
              </a:gs>
              <a:gs pos="100000">
                <a:srgbClr val="fffbf8"/>
              </a:gs>
            </a:gsLst>
            <a:path path="circle">
              <a:fillToRect l="50000" t="100000" r="50000" b="0"/>
            </a:path>
          </a:gradFill>
          <a:ln>
            <a:solidFill>
              <a:srgbClr val="b86e31"/>
            </a:solidFill>
            <a:round/>
          </a:ln>
          <a:effectLst>
            <a:outerShdw algn="ctr" blurRad="57240" dir="5400000" dist="38160" rotWithShape="0">
              <a:schemeClr val="phClr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1600" spc="-1" strike="noStrike">
                <a:solidFill>
                  <a:schemeClr val="dk1"/>
                </a:solidFill>
                <a:latin typeface="Calibri"/>
                <a:ea typeface="DejaVu Sans"/>
              </a:rPr>
              <a:t>Жилищное хозяйство- 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400" spc="-1" strike="noStrike">
                <a:solidFill>
                  <a:schemeClr val="dk1"/>
                </a:solidFill>
                <a:latin typeface="Calibri"/>
                <a:ea typeface="DejaVu Sans"/>
              </a:rPr>
              <a:t>0,4 млн.руб. (, ремонт муниц.жилфонда,имущ.)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0" name="Блок-схема: ссылка на другую страницу 4"/>
          <p:cNvSpPr/>
          <p:nvPr/>
        </p:nvSpPr>
        <p:spPr>
          <a:xfrm>
            <a:off x="2520000" y="4213800"/>
            <a:ext cx="4232520" cy="2255040"/>
          </a:xfrm>
          <a:prstGeom prst="flowChartOffpageConnector">
            <a:avLst/>
          </a:prstGeom>
          <a:gradFill rotWithShape="0">
            <a:gsLst>
              <a:gs pos="0">
                <a:srgbClr val="ffbb98"/>
              </a:gs>
              <a:gs pos="100000">
                <a:srgbClr val="fffbf8"/>
              </a:gs>
            </a:gsLst>
            <a:path path="circle">
              <a:fillToRect l="50000" t="100000" r="50000" b="0"/>
            </a:path>
          </a:gradFill>
          <a:ln>
            <a:solidFill>
              <a:srgbClr val="b86e31"/>
            </a:solidFill>
            <a:round/>
          </a:ln>
          <a:effectLst>
            <a:outerShdw algn="ctr" blurRad="57240" dir="5400000" dist="38160" rotWithShape="0">
              <a:schemeClr val="phClr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1400" spc="-1" strike="noStrike">
                <a:solidFill>
                  <a:schemeClr val="dk1"/>
                </a:solidFill>
                <a:latin typeface="Times New Roman"/>
                <a:ea typeface="DejaVu Sans"/>
              </a:rPr>
              <a:t>Благоустройство –6,1млн.руб, (разр.турист.маршрута– 0,6млн.руб., ремонт брат.захоронений -0,2 млн.руб, 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400" spc="-1" strike="noStrike">
                <a:solidFill>
                  <a:schemeClr val="dk1"/>
                </a:solidFill>
                <a:latin typeface="Times New Roman"/>
                <a:ea typeface="DejaVu Sans"/>
              </a:rPr>
              <a:t> </a:t>
            </a:r>
            <a:r>
              <a:rPr b="0" lang="ru-RU" sz="1400" spc="-1" strike="noStrike">
                <a:solidFill>
                  <a:schemeClr val="dk1"/>
                </a:solidFill>
                <a:latin typeface="Times New Roman"/>
                <a:ea typeface="DejaVu Sans"/>
              </a:rPr>
              <a:t>благоуст. детс.парка -4,6 млн.руб.,  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400" spc="-1" strike="noStrike">
                <a:solidFill>
                  <a:schemeClr val="dk1"/>
                </a:solidFill>
                <a:latin typeface="Times New Roman"/>
                <a:ea typeface="DejaVu Sans"/>
              </a:rPr>
              <a:t>Другие вопросы в области ЖКХ –  0,7  млн.руб. взносы на капитальный ремонт муниципального жилья.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1" name="Горизонтальный свиток 12"/>
          <p:cNvSpPr/>
          <p:nvPr/>
        </p:nvSpPr>
        <p:spPr>
          <a:xfrm>
            <a:off x="4860000" y="2272320"/>
            <a:ext cx="4160520" cy="1856520"/>
          </a:xfrm>
          <a:prstGeom prst="horizontalScroll">
            <a:avLst>
              <a:gd name="adj" fmla="val 12500"/>
            </a:avLst>
          </a:prstGeom>
          <a:gradFill rotWithShape="0">
            <a:gsLst>
              <a:gs pos="0">
                <a:srgbClr val="ffbb98"/>
              </a:gs>
              <a:gs pos="100000">
                <a:srgbClr val="fffbf8"/>
              </a:gs>
            </a:gsLst>
            <a:path path="circle">
              <a:fillToRect l="50000" t="100000" r="50000" b="0"/>
            </a:path>
          </a:gradFill>
          <a:ln>
            <a:solidFill>
              <a:srgbClr val="b86e31"/>
            </a:solidFill>
            <a:round/>
          </a:ln>
          <a:effectLst>
            <a:outerShdw algn="ctr" blurRad="57240" dir="5400000" dist="38160" rotWithShape="0">
              <a:schemeClr val="phClr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1400" spc="-1" strike="noStrike">
                <a:solidFill>
                  <a:schemeClr val="dk1"/>
                </a:solidFill>
                <a:latin typeface="Calibri"/>
                <a:ea typeface="DejaVu Sans"/>
              </a:rPr>
              <a:t>Коммунальное хозяйство-9,7млн. руб., в т.ч ремонт котельных-3,5 млн.р, водоснабжение населения- 3,2млн.руб.,ТО газовых сетей-  0,2млн.руб, изгот.техдок.- 0,4млн.руб., снос авар.жф — 2,0млн.руб,изготовл.техдокум-0,4млн.руб.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342" name="Прямая со стрелкой 9"/>
          <p:cNvCxnSpPr/>
          <p:nvPr/>
        </p:nvCxnSpPr>
        <p:spPr>
          <a:xfrm>
            <a:off x="4283640" y="1988640"/>
            <a:ext cx="1916280" cy="422280"/>
          </a:xfrm>
          <a:prstGeom prst="straightConnector1">
            <a:avLst/>
          </a:prstGeom>
          <a:ln w="28575">
            <a:solidFill>
              <a:srgbClr val="e46c0a"/>
            </a:solidFill>
            <a:round/>
            <a:tailEnd len="med" type="arrow" w="med"/>
          </a:ln>
        </p:spPr>
      </p:cxnSp>
      <p:cxnSp>
        <p:nvCxnSpPr>
          <p:cNvPr id="343" name="Прямая со стрелкой 11"/>
          <p:cNvCxnSpPr/>
          <p:nvPr/>
        </p:nvCxnSpPr>
        <p:spPr>
          <a:xfrm flipH="1">
            <a:off x="2051640" y="1988640"/>
            <a:ext cx="2247840" cy="879840"/>
          </a:xfrm>
          <a:prstGeom prst="straightConnector1">
            <a:avLst/>
          </a:prstGeom>
          <a:ln w="28575">
            <a:solidFill>
              <a:srgbClr val="e46c0a"/>
            </a:solidFill>
            <a:round/>
            <a:tailEnd len="med" type="arrow" w="med"/>
          </a:ln>
        </p:spPr>
      </p:cxn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4" name="Рисунок 1" descr="C:\Users\Наталья\Desktop\школа4.jpg"/>
          <p:cNvPicPr/>
          <p:nvPr/>
        </p:nvPicPr>
        <p:blipFill>
          <a:blip r:embed="rId1"/>
          <a:stretch/>
        </p:blipFill>
        <p:spPr>
          <a:xfrm>
            <a:off x="611640" y="1484640"/>
            <a:ext cx="7760880" cy="4448520"/>
          </a:xfrm>
          <a:prstGeom prst="rect">
            <a:avLst/>
          </a:prstGeom>
          <a:ln w="9525">
            <a:noFill/>
          </a:ln>
        </p:spPr>
      </p:pic>
      <p:sp>
        <p:nvSpPr>
          <p:cNvPr id="345" name="Прямоугольник 3"/>
          <p:cNvSpPr/>
          <p:nvPr/>
        </p:nvSpPr>
        <p:spPr>
          <a:xfrm>
            <a:off x="1115640" y="332640"/>
            <a:ext cx="632088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ff0000"/>
                </a:solidFill>
                <a:latin typeface="Arial"/>
                <a:ea typeface="DejaVu Sans"/>
              </a:rPr>
              <a:t>Расходы бюджета в сфере образования 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Овал 3"/>
          <p:cNvSpPr/>
          <p:nvPr/>
        </p:nvSpPr>
        <p:spPr>
          <a:xfrm>
            <a:off x="684360" y="1052640"/>
            <a:ext cx="2935440" cy="1273680"/>
          </a:xfrm>
          <a:prstGeom prst="ellipse">
            <a:avLst/>
          </a:prstGeom>
          <a:gradFill rotWithShape="0">
            <a:gsLst>
              <a:gs pos="0">
                <a:srgbClr val="b24d00"/>
              </a:gs>
              <a:gs pos="100000">
                <a:srgbClr val="ff4000"/>
              </a:gs>
            </a:gsLst>
            <a:path path="circle">
              <a:fillToRect l="50000" t="50000" r="50000" b="50000"/>
            </a:path>
          </a:gradFill>
          <a:ln w="0">
            <a:noFill/>
          </a:ln>
          <a:effectLst>
            <a:outerShdw algn="ctr" blurRad="57240" dir="5400000" dist="38160" rotWithShape="0">
              <a:schemeClr val="phClr">
                <a:shade val="9000"/>
                <a:satMod val="105000"/>
                <a:alpha val="48000"/>
              </a:scheme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Дошкольное образование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7" name="Скругленный прямоугольник 4"/>
          <p:cNvSpPr/>
          <p:nvPr/>
        </p:nvSpPr>
        <p:spPr>
          <a:xfrm>
            <a:off x="4211640" y="1071720"/>
            <a:ext cx="4487760" cy="104544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b24d00"/>
              </a:gs>
              <a:gs pos="100000">
                <a:srgbClr val="ff4000"/>
              </a:gs>
            </a:gsLst>
            <a:path path="circle">
              <a:fillToRect l="50000" t="50000" r="50000" b="50000"/>
            </a:path>
          </a:gradFill>
          <a:ln w="0">
            <a:noFill/>
          </a:ln>
          <a:effectLst>
            <a:outerShdw algn="ctr" blurRad="57240" dir="5400000" dist="38160" rotWithShape="0">
              <a:schemeClr val="phClr">
                <a:shade val="9000"/>
                <a:satMod val="105000"/>
                <a:alpha val="48000"/>
              </a:scheme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Представлено 1 учреждением с  3 филиалами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Расходы на содержание – 29,7млн.руб.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8" name="Овал 5"/>
          <p:cNvSpPr/>
          <p:nvPr/>
        </p:nvSpPr>
        <p:spPr>
          <a:xfrm>
            <a:off x="470880" y="2558160"/>
            <a:ext cx="2935440" cy="1207440"/>
          </a:xfrm>
          <a:prstGeom prst="ellipse">
            <a:avLst/>
          </a:prstGeom>
          <a:gradFill rotWithShape="0">
            <a:gsLst>
              <a:gs pos="0">
                <a:srgbClr val="00799b"/>
              </a:gs>
              <a:gs pos="100000">
                <a:srgbClr val="77bc65"/>
              </a:gs>
            </a:gsLst>
            <a:path path="circle">
              <a:fillToRect l="50000" t="50000" r="50000" b="50000"/>
            </a:path>
          </a:gradFill>
          <a:ln w="0">
            <a:noFill/>
          </a:ln>
          <a:effectLst>
            <a:outerShdw algn="ctr" blurRad="57240" dir="5400000" dist="38160" rotWithShape="0">
              <a:schemeClr val="phClr">
                <a:shade val="9000"/>
                <a:satMod val="105000"/>
                <a:alpha val="48000"/>
              </a:scheme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Общеобразовательные учреждения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9" name="Овал 6"/>
          <p:cNvSpPr/>
          <p:nvPr/>
        </p:nvSpPr>
        <p:spPr>
          <a:xfrm>
            <a:off x="684360" y="4293000"/>
            <a:ext cx="2935440" cy="1352160"/>
          </a:xfrm>
          <a:prstGeom prst="ellipse">
            <a:avLst/>
          </a:prstGeom>
          <a:gradFill rotWithShape="0">
            <a:gsLst>
              <a:gs pos="0">
                <a:srgbClr val="452272"/>
              </a:gs>
              <a:gs pos="100000">
                <a:srgbClr val="cbc0db"/>
              </a:gs>
            </a:gsLst>
            <a:path path="circle">
              <a:fillToRect l="50000" t="100000" r="50000" b="0"/>
            </a:path>
          </a:gradFill>
          <a:ln w="0">
            <a:noFill/>
          </a:ln>
          <a:effectLst>
            <a:outerShdw algn="ctr" blurRad="57240" dir="5400000" dist="38160" rotWithShape="0">
              <a:schemeClr val="phClr">
                <a:shade val="9000"/>
                <a:satMod val="105000"/>
                <a:alpha val="48000"/>
              </a:scheme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Дополнительное образование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0" name="Скругленный прямоугольник 9"/>
          <p:cNvSpPr/>
          <p:nvPr/>
        </p:nvSpPr>
        <p:spPr>
          <a:xfrm>
            <a:off x="4140000" y="2277000"/>
            <a:ext cx="4559400" cy="1496160"/>
          </a:xfrm>
          <a:prstGeom prst="roundRect">
            <a:avLst>
              <a:gd name="adj" fmla="val 16667"/>
            </a:avLst>
          </a:prstGeom>
          <a:solidFill>
            <a:srgbClr val="3faf46"/>
          </a:solidFill>
          <a:ln>
            <a:solidFill>
              <a:srgbClr val="377f92"/>
            </a:solidFill>
            <a:rou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                           </a:t>
            </a:r>
            <a:r>
              <a:rPr b="0" lang="ru-RU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Представлено 5 школами  (и 1 филиал)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                           </a:t>
            </a:r>
            <a:r>
              <a:rPr b="0" lang="ru-RU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Расходы на содержание -83,5 млн.руб.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1" name="Скругленный прямоугольник 10"/>
          <p:cNvSpPr/>
          <p:nvPr/>
        </p:nvSpPr>
        <p:spPr>
          <a:xfrm>
            <a:off x="4284000" y="4221000"/>
            <a:ext cx="4627800" cy="135216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452272"/>
              </a:gs>
              <a:gs pos="100000">
                <a:srgbClr val="cbc0db"/>
              </a:gs>
            </a:gsLst>
            <a:path path="circle">
              <a:fillToRect l="50000" t="100000" r="50000" b="0"/>
            </a:path>
          </a:gradFill>
          <a:ln w="0">
            <a:noFill/>
          </a:ln>
          <a:effectLst>
            <a:outerShdw algn="ctr" blurRad="57240" dir="5400000" dist="38160" rotWithShape="0">
              <a:schemeClr val="phClr">
                <a:shade val="9000"/>
                <a:satMod val="105000"/>
                <a:alpha val="48000"/>
              </a:scheme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                    </a:t>
            </a:r>
            <a:r>
              <a:rPr b="0" lang="ru-RU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Представлено 2 учреждениями 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         </a:t>
            </a:r>
            <a:r>
              <a:rPr b="0" lang="ru-RU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Дом детского творчества и детская школа искусства 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                      </a:t>
            </a:r>
            <a:r>
              <a:rPr b="0" lang="ru-RU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Расходы составили –9,8 млн.руб. 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2" name="Нашивка 13"/>
          <p:cNvSpPr/>
          <p:nvPr/>
        </p:nvSpPr>
        <p:spPr>
          <a:xfrm>
            <a:off x="3636000" y="2925000"/>
            <a:ext cx="468360" cy="468360"/>
          </a:xfrm>
          <a:prstGeom prst="chevron">
            <a:avLst>
              <a:gd name="adj" fmla="val 50000"/>
            </a:avLst>
          </a:prstGeom>
          <a:gradFill rotWithShape="0">
            <a:gsLst>
              <a:gs pos="0">
                <a:srgbClr val="00799b"/>
              </a:gs>
              <a:gs pos="100000">
                <a:srgbClr val="b8deed"/>
              </a:gs>
            </a:gsLst>
            <a:path path="circle">
              <a:fillToRect l="50000" t="100000" r="50000" b="0"/>
            </a:path>
          </a:gradFill>
          <a:ln w="0">
            <a:noFill/>
          </a:ln>
          <a:effectLst>
            <a:outerShdw algn="ctr" blurRad="57240" dir="5400000" dist="38160" rotWithShape="0">
              <a:schemeClr val="phClr">
                <a:shade val="9000"/>
                <a:satMod val="105000"/>
                <a:alpha val="48000"/>
              </a:scheme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353" name="Нашивка 14"/>
          <p:cNvSpPr/>
          <p:nvPr/>
        </p:nvSpPr>
        <p:spPr>
          <a:xfrm>
            <a:off x="3708000" y="4725000"/>
            <a:ext cx="468360" cy="469800"/>
          </a:xfrm>
          <a:prstGeom prst="chevron">
            <a:avLst>
              <a:gd name="adj" fmla="val 50000"/>
            </a:avLst>
          </a:prstGeom>
          <a:gradFill rotWithShape="0">
            <a:gsLst>
              <a:gs pos="0">
                <a:srgbClr val="452272"/>
              </a:gs>
              <a:gs pos="100000">
                <a:srgbClr val="cbc0db"/>
              </a:gs>
            </a:gsLst>
            <a:path path="circle">
              <a:fillToRect l="50000" t="100000" r="50000" b="0"/>
            </a:path>
          </a:gradFill>
          <a:ln w="0">
            <a:noFill/>
          </a:ln>
          <a:effectLst>
            <a:outerShdw algn="ctr" blurRad="57240" dir="5400000" dist="38160" rotWithShape="0">
              <a:schemeClr val="phClr">
                <a:shade val="9000"/>
                <a:satMod val="105000"/>
                <a:alpha val="48000"/>
              </a:scheme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354" name="Нашивка 22"/>
          <p:cNvSpPr/>
          <p:nvPr/>
        </p:nvSpPr>
        <p:spPr>
          <a:xfrm>
            <a:off x="3708000" y="1628640"/>
            <a:ext cx="468360" cy="469800"/>
          </a:xfrm>
          <a:prstGeom prst="chevron">
            <a:avLst>
              <a:gd name="adj" fmla="val 50000"/>
            </a:avLst>
          </a:prstGeom>
          <a:gradFill rotWithShape="0">
            <a:gsLst>
              <a:gs pos="0">
                <a:srgbClr val="b24d00"/>
              </a:gs>
              <a:gs pos="100000">
                <a:srgbClr val="ffd2bc"/>
              </a:gs>
            </a:gsLst>
            <a:path path="circle">
              <a:fillToRect l="50000" t="100000" r="50000" b="0"/>
            </a:path>
          </a:gradFill>
          <a:ln w="0">
            <a:noFill/>
          </a:ln>
          <a:effectLst>
            <a:outerShdw algn="ctr" blurRad="57240" dir="5400000" dist="38160" rotWithShape="0">
              <a:schemeClr val="phClr">
                <a:shade val="9000"/>
                <a:satMod val="105000"/>
                <a:alpha val="48000"/>
              </a:scheme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5" name="Picture 2" descr="C:\Users\Наталья\Desktop\20111208152400.jpg"/>
          <p:cNvPicPr/>
          <p:nvPr/>
        </p:nvPicPr>
        <p:blipFill>
          <a:blip r:embed="rId1"/>
          <a:stretch/>
        </p:blipFill>
        <p:spPr>
          <a:xfrm>
            <a:off x="180000" y="1080000"/>
            <a:ext cx="5204520" cy="5578560"/>
          </a:xfrm>
          <a:prstGeom prst="rect">
            <a:avLst/>
          </a:prstGeom>
          <a:ln w="0">
            <a:noFill/>
          </a:ln>
        </p:spPr>
      </p:pic>
      <p:sp>
        <p:nvSpPr>
          <p:cNvPr id="356" name="PlaceHolder 1"/>
          <p:cNvSpPr>
            <a:spLocks noGrp="1"/>
          </p:cNvSpPr>
          <p:nvPr>
            <p:ph type="title"/>
          </p:nvPr>
        </p:nvSpPr>
        <p:spPr>
          <a:xfrm>
            <a:off x="457200" y="214200"/>
            <a:ext cx="8290080" cy="4129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2800" spc="-1" strike="noStrike">
                <a:solidFill>
                  <a:srgbClr val="ff0000"/>
                </a:solidFill>
                <a:latin typeface="Calibri"/>
              </a:rPr>
              <a:t>РАСХОДЫ   В   СФЕРЕ   КУЛЬТУРЫ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7" name="Rectangle 3"/>
          <p:cNvSpPr/>
          <p:nvPr/>
        </p:nvSpPr>
        <p:spPr>
          <a:xfrm>
            <a:off x="-1357200" y="2906640"/>
            <a:ext cx="3699000" cy="8193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 algn="just">
              <a:lnSpc>
                <a:spcPct val="100000"/>
              </a:lnSpc>
              <a:tabLst>
                <a:tab algn="l" pos="0"/>
              </a:tabLst>
            </a:pP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algn="l" pos="0"/>
              </a:tabLst>
            </a:pP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algn="l" pos="0"/>
              </a:tabLst>
            </a:pP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algn="l" pos="0"/>
              </a:tabLst>
            </a:pP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8" name="Горизонтальный свиток 19"/>
          <p:cNvSpPr/>
          <p:nvPr/>
        </p:nvSpPr>
        <p:spPr>
          <a:xfrm>
            <a:off x="4788000" y="692640"/>
            <a:ext cx="4088520" cy="5960880"/>
          </a:xfrm>
          <a:prstGeom prst="horizontalScroll">
            <a:avLst>
              <a:gd name="adj" fmla="val 12500"/>
            </a:avLst>
          </a:prstGeom>
          <a:gradFill rotWithShape="0">
            <a:gsLst>
              <a:gs pos="0">
                <a:srgbClr val="e6e905"/>
              </a:gs>
              <a:gs pos="100000">
                <a:srgbClr val="f7fcfe"/>
              </a:gs>
            </a:gsLst>
            <a:path path="circle">
              <a:fillToRect l="50000" t="50000" r="50000" b="50000"/>
            </a:path>
          </a:gradFill>
          <a:ln>
            <a:solidFill>
              <a:srgbClr val="368093"/>
            </a:solidFill>
            <a:round/>
          </a:ln>
          <a:effectLst>
            <a:outerShdw algn="ctr" blurRad="57240" dir="5400000" dist="38160" rotWithShape="0">
              <a:schemeClr val="phClr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ru-RU" sz="1200" spc="-1" strike="noStrike">
                <a:solidFill>
                  <a:schemeClr val="dk1"/>
                </a:solidFill>
                <a:latin typeface="Calibri"/>
                <a:ea typeface="DejaVu Sans"/>
              </a:rPr>
              <a:t>	</a:t>
            </a:r>
            <a:r>
              <a:rPr b="0" lang="ru-RU" sz="1200" spc="-1" strike="noStrike">
                <a:solidFill>
                  <a:schemeClr val="dk1"/>
                </a:solidFill>
                <a:latin typeface="Calibri"/>
                <a:ea typeface="DejaVu Sans"/>
              </a:rPr>
              <a:t>На территории района функционирует два учреждения культуры (юридических лица)  с филиалами: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200" spc="-1" strike="noStrike">
                <a:solidFill>
                  <a:schemeClr val="dk1"/>
                </a:solidFill>
                <a:latin typeface="Calibri"/>
                <a:ea typeface="DejaVu Sans"/>
              </a:rPr>
              <a:t>1. Досуговое объединение с  9филиалами;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200" spc="-1" strike="noStrike">
                <a:solidFill>
                  <a:schemeClr val="dk1"/>
                </a:solidFill>
                <a:latin typeface="Calibri"/>
                <a:ea typeface="DejaVu Sans"/>
              </a:rPr>
              <a:t>2. Библиотечная система  с  7 филиалами  и детская  районная библиотека.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200" spc="-1" strike="noStrike">
                <a:solidFill>
                  <a:schemeClr val="dk1"/>
                </a:solidFill>
                <a:latin typeface="Calibri"/>
                <a:ea typeface="DejaVu Sans"/>
              </a:rPr>
              <a:t>           </a:t>
            </a:r>
            <a:r>
              <a:rPr b="0" lang="ru-RU" sz="1200" spc="-1" strike="noStrike">
                <a:solidFill>
                  <a:schemeClr val="dk1"/>
                </a:solidFill>
                <a:latin typeface="Calibri"/>
                <a:ea typeface="DejaVu Sans"/>
              </a:rPr>
              <a:t>За  2023год клубными учреждениями было организовано и проведено 890 (из них  для детей 198  ) культурно-массовых мероприятий, посвященных календарным  и  памятным датам, а так же профессиональным праздникам. 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200" spc="-1" strike="noStrike">
                <a:solidFill>
                  <a:schemeClr val="dk1"/>
                </a:solidFill>
                <a:latin typeface="Calibri"/>
                <a:ea typeface="DejaVu Sans"/>
              </a:rPr>
              <a:t>          </a:t>
            </a:r>
            <a:r>
              <a:rPr b="0" lang="ru-RU" sz="1200" spc="-1" strike="noStrike">
                <a:solidFill>
                  <a:schemeClr val="dk1"/>
                </a:solidFill>
                <a:latin typeface="Calibri"/>
                <a:ea typeface="DejaVu Sans"/>
              </a:rPr>
              <a:t>Процент охвата населения района библиотечным обслуживанием -   52,2 %. Количество посещений  увеличилось на 8886 посещений. Количество читателей увеличилось на  26 человек.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200" spc="-1" strike="noStrike">
                <a:solidFill>
                  <a:schemeClr val="dk1"/>
                </a:solidFill>
                <a:latin typeface="Calibri"/>
                <a:ea typeface="DejaVu Sans"/>
              </a:rPr>
              <a:t>Расходы на содержание учреждений культуры составили –15,6 млн.руб.,  из них  Досуговое объединение -    9,3млн.руб., Библиотечная система —  6,3млн.руб.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200" spc="-1" strike="noStrike">
                <a:solidFill>
                  <a:schemeClr val="dk1"/>
                </a:solidFill>
                <a:latin typeface="Calibri"/>
                <a:ea typeface="DejaVu Sans"/>
              </a:rPr>
              <a:t> 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200" spc="-1" strike="noStrike">
                <a:solidFill>
                  <a:schemeClr val="dk1"/>
                </a:solidFill>
                <a:latin typeface="Calibri"/>
                <a:ea typeface="DejaVu Sans"/>
              </a:rPr>
              <a:t> 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PlaceHolder 1"/>
          <p:cNvSpPr>
            <a:spLocks noGrp="1"/>
          </p:cNvSpPr>
          <p:nvPr>
            <p:ph type="title"/>
          </p:nvPr>
        </p:nvSpPr>
        <p:spPr>
          <a:xfrm>
            <a:off x="683640" y="188640"/>
            <a:ext cx="8444520" cy="841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2800" spc="-1" strike="noStrike">
                <a:solidFill>
                  <a:srgbClr val="ff0000"/>
                </a:solidFill>
                <a:latin typeface="Calibri"/>
              </a:rPr>
              <a:t>Физическая культура и спорт</a:t>
            </a:r>
            <a:br>
              <a:rPr sz="2800"/>
            </a:br>
            <a:r>
              <a:rPr b="1" lang="ru-RU" sz="2800" spc="-1" strike="noStrike">
                <a:solidFill>
                  <a:srgbClr val="ff0000"/>
                </a:solidFill>
                <a:latin typeface="Calibri"/>
              </a:rPr>
              <a:t>Расходы – 0,8 млн.руб.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0" name="Вертикальный свиток 16"/>
          <p:cNvSpPr/>
          <p:nvPr/>
        </p:nvSpPr>
        <p:spPr>
          <a:xfrm>
            <a:off x="4644000" y="1124640"/>
            <a:ext cx="4160520" cy="4808520"/>
          </a:xfrm>
          <a:prstGeom prst="verticalScroll">
            <a:avLst>
              <a:gd name="adj" fmla="val 12500"/>
            </a:avLst>
          </a:prstGeom>
          <a:gradFill rotWithShape="0">
            <a:gsLst>
              <a:gs pos="0">
                <a:srgbClr val="5eb91e"/>
              </a:gs>
              <a:gs pos="100000">
                <a:srgbClr val="ffd7d7"/>
              </a:gs>
            </a:gsLst>
            <a:lin ang="3600000"/>
          </a:gradFill>
          <a:ln>
            <a:solidFill>
              <a:srgbClr val="ffff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1400" spc="-1" strike="noStrike">
                <a:solidFill>
                  <a:srgbClr val="ffffff"/>
                </a:solidFill>
                <a:latin typeface="Arial Black"/>
                <a:ea typeface="DejaVu Sans"/>
              </a:rPr>
              <a:t>Проведено 15 спортивно - массовых мероприятий, с общим количеством участников 300 человек</a:t>
            </a:r>
            <a:r>
              <a:rPr b="0" lang="ru-RU" sz="1400" spc="-1" strike="noStrike">
                <a:solidFill>
                  <a:schemeClr val="lt1"/>
                </a:solidFill>
                <a:latin typeface="Arial Black"/>
                <a:ea typeface="DejaVu Sans"/>
              </a:rPr>
              <a:t> 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361" name="Диаграмма 4"/>
          <p:cNvGraphicFramePr/>
          <p:nvPr/>
        </p:nvGraphicFramePr>
        <p:xfrm>
          <a:off x="395640" y="3861000"/>
          <a:ext cx="3740040" cy="2362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pic>
        <p:nvPicPr>
          <p:cNvPr id="362" name="Picture 2" descr="C:\Users\Наталья\Desktop\сп.JPG"/>
          <p:cNvPicPr/>
          <p:nvPr/>
        </p:nvPicPr>
        <p:blipFill>
          <a:blip r:embed="rId2"/>
          <a:stretch/>
        </p:blipFill>
        <p:spPr>
          <a:xfrm>
            <a:off x="467640" y="1052640"/>
            <a:ext cx="4376520" cy="4736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90080" cy="9129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b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2800" spc="-1" strike="noStrike">
                <a:solidFill>
                  <a:srgbClr val="ff0000"/>
                </a:solidFill>
                <a:latin typeface="Calibri"/>
              </a:rPr>
              <a:t>Расходы бюджета в сфере социальной политики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4" name="Багетная рамка 6"/>
          <p:cNvSpPr/>
          <p:nvPr/>
        </p:nvSpPr>
        <p:spPr>
          <a:xfrm>
            <a:off x="2340000" y="1080000"/>
            <a:ext cx="4160520" cy="1064160"/>
          </a:xfrm>
          <a:prstGeom prst="bevel">
            <a:avLst>
              <a:gd name="adj" fmla="val 12500"/>
            </a:avLst>
          </a:prstGeom>
          <a:blipFill rotWithShape="0">
            <a:blip r:embed="rId1"/>
            <a:srcRect/>
            <a:tile/>
          </a:blipFill>
          <a:ln w="12700">
            <a:solidFill>
              <a:srgbClr val="069a2e"/>
            </a:solidFill>
            <a:round/>
          </a:ln>
          <a:effectLst>
            <a:outerShdw algn="ctr" blurRad="57240" dir="5400000" dist="38160" rotWithShape="0">
              <a:schemeClr val="phClr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Доплаты к пенсиям муниципальным служащим-  1,2 млн. руб.   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5" name="Багетная рамка 9"/>
          <p:cNvSpPr/>
          <p:nvPr/>
        </p:nvSpPr>
        <p:spPr>
          <a:xfrm>
            <a:off x="1440000" y="2349000"/>
            <a:ext cx="5926320" cy="1421280"/>
          </a:xfrm>
          <a:prstGeom prst="bevel">
            <a:avLst>
              <a:gd name="adj" fmla="val 12500"/>
            </a:avLst>
          </a:prstGeom>
          <a:blipFill rotWithShape="0">
            <a:blip r:embed="rId2"/>
            <a:srcRect/>
            <a:tile/>
          </a:blipFill>
          <a:ln w="12700">
            <a:solidFill>
              <a:srgbClr val="984807"/>
            </a:solidFill>
            <a:round/>
          </a:ln>
          <a:effectLst>
            <a:outerShdw algn="ctr" blurRad="57240" dir="5400000" dist="38160" rotWithShape="0">
              <a:schemeClr val="phClr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1600" spc="-1" strike="noStrike">
                <a:solidFill>
                  <a:schemeClr val="dk1"/>
                </a:solidFill>
                <a:latin typeface="Calibri"/>
                <a:ea typeface="DejaVu Sans"/>
              </a:rPr>
              <a:t>Расходы на  единовременные выплаты ветеранам     к 9 мая,поздравление с юбилейными датами(90,95 и старше) и праздничные мероприятия –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600" spc="-1" strike="noStrike">
                <a:solidFill>
                  <a:schemeClr val="dk1"/>
                </a:solidFill>
                <a:latin typeface="Calibri"/>
                <a:ea typeface="DejaVu Sans"/>
              </a:rPr>
              <a:t> </a:t>
            </a:r>
            <a:r>
              <a:rPr b="0" lang="ru-RU" sz="1600" spc="-1" strike="noStrike">
                <a:solidFill>
                  <a:schemeClr val="dk1"/>
                </a:solidFill>
                <a:latin typeface="Calibri"/>
                <a:ea typeface="DejaVu Sans"/>
              </a:rPr>
              <a:t>0,2</a:t>
            </a:r>
            <a:r>
              <a:rPr b="0" lang="ru-RU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млн. руб.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6" name="Багетная рамка 14"/>
          <p:cNvSpPr/>
          <p:nvPr/>
        </p:nvSpPr>
        <p:spPr>
          <a:xfrm>
            <a:off x="941400" y="4320000"/>
            <a:ext cx="7328880" cy="1424160"/>
          </a:xfrm>
          <a:prstGeom prst="bevel">
            <a:avLst>
              <a:gd name="adj" fmla="val 12500"/>
            </a:avLst>
          </a:prstGeom>
          <a:blipFill rotWithShape="0">
            <a:blip r:embed="rId3"/>
            <a:srcRect/>
            <a:tile/>
          </a:blipFill>
          <a:ln w="12700">
            <a:solidFill>
              <a:srgbClr val="984807"/>
            </a:solidFill>
            <a:round/>
          </a:ln>
          <a:effectLst>
            <a:outerShdw algn="ctr" blurRad="57240" dir="5400000" dist="38160" rotWithShape="0">
              <a:schemeClr val="phClr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1600" spc="-1" strike="noStrike">
                <a:solidFill>
                  <a:schemeClr val="dk1"/>
                </a:solidFill>
                <a:latin typeface="Calibri"/>
                <a:ea typeface="DejaVu Sans"/>
              </a:rPr>
              <a:t>Компенсация родительской платы  за ДДУ – 1,3 млн.руб.,  приобретение жилья детям-сиротам- 1,0 млн.рублей 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7" name="Прямоугольник 16"/>
          <p:cNvSpPr/>
          <p:nvPr/>
        </p:nvSpPr>
        <p:spPr>
          <a:xfrm>
            <a:off x="4449240" y="3244680"/>
            <a:ext cx="2437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Прямоугольник 5"/>
          <p:cNvSpPr/>
          <p:nvPr/>
        </p:nvSpPr>
        <p:spPr>
          <a:xfrm>
            <a:off x="4449240" y="3244680"/>
            <a:ext cx="2437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9" name="PlaceHolder 1"/>
          <p:cNvSpPr>
            <a:spLocks noGrp="1"/>
          </p:cNvSpPr>
          <p:nvPr>
            <p:ph type="subTitle"/>
          </p:nvPr>
        </p:nvSpPr>
        <p:spPr>
          <a:xfrm>
            <a:off x="3240" y="720000"/>
            <a:ext cx="9174960" cy="650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</a:rPr>
              <a:t>Муниципальный долг района 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</a:rPr>
              <a:t>по состоянию на 01.01.2024года —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</a:rPr>
              <a:t>составляет  0,00 рублей.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Прямоугольник 2"/>
          <p:cNvSpPr/>
          <p:nvPr/>
        </p:nvSpPr>
        <p:spPr>
          <a:xfrm>
            <a:off x="755640" y="692280"/>
            <a:ext cx="7977240" cy="3715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Arial"/>
                <a:ea typeface="DejaVu Sans"/>
              </a:rPr>
              <a:t>Уважаемые жители Палкинского района !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2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ru-RU" sz="2600" spc="-1" strike="noStrike">
                <a:solidFill>
                  <a:srgbClr val="000000"/>
                </a:solidFill>
                <a:latin typeface="Arial"/>
                <a:ea typeface="DejaVu Sans"/>
              </a:rPr>
              <a:t>Представляем Вам в краткой форме основные параметры исполнения бюджета  муниципального образования «Палкинский район» за 2023год.</a:t>
            </a:r>
            <a:endParaRPr b="0" lang="ru-RU" sz="26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ru-RU" sz="26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endParaRPr b="0" lang="ru-RU" sz="2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PlaceHolder 1"/>
          <p:cNvSpPr>
            <a:spLocks noGrp="1"/>
          </p:cNvSpPr>
          <p:nvPr>
            <p:ph type="title"/>
          </p:nvPr>
        </p:nvSpPr>
        <p:spPr>
          <a:xfrm>
            <a:off x="457200" y="704880"/>
            <a:ext cx="8213760" cy="1127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45000" bIns="0" anchor="b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5000" spc="-1" strike="noStrike">
                <a:solidFill>
                  <a:srgbClr val="1f497d"/>
                </a:solidFill>
                <a:latin typeface="Calibri"/>
              </a:rPr>
              <a:t>      </a:t>
            </a:r>
            <a:r>
              <a:rPr b="0" lang="ru-RU" sz="5000" spc="-1" strike="noStrike">
                <a:solidFill>
                  <a:srgbClr val="1f497d"/>
                </a:solidFill>
                <a:latin typeface="Bahnschrift SemiBold Condensed"/>
              </a:rPr>
              <a:t>Контактная информация</a:t>
            </a:r>
            <a:endParaRPr b="0" lang="ru-RU" sz="5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1" name="PlaceHolder 2"/>
          <p:cNvSpPr>
            <a:spLocks noGrp="1"/>
          </p:cNvSpPr>
          <p:nvPr>
            <p:ph/>
          </p:nvPr>
        </p:nvSpPr>
        <p:spPr>
          <a:xfrm>
            <a:off x="457200" y="2133000"/>
            <a:ext cx="8213760" cy="32965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45000" bIns="45000" anchor="t">
            <a:noAutofit/>
          </a:bodyPr>
          <a:p>
            <a:pPr marL="272880" indent="0" algn="r">
              <a:lnSpc>
                <a:spcPct val="100000"/>
              </a:lnSpc>
              <a:spcBef>
                <a:spcPts val="519"/>
              </a:spcBef>
              <a:buNone/>
              <a:tabLst>
                <a:tab algn="l" pos="0"/>
              </a:tabLst>
            </a:pPr>
            <a:r>
              <a:rPr b="0" lang="ru-RU" sz="2600" spc="-1" strike="noStrike">
                <a:solidFill>
                  <a:srgbClr val="000000"/>
                </a:solidFill>
                <a:latin typeface="Constantia"/>
              </a:rPr>
              <a:t>        </a:t>
            </a:r>
            <a:r>
              <a:rPr b="0" lang="ru-RU" sz="2600" spc="-1" strike="noStrike">
                <a:solidFill>
                  <a:srgbClr val="000000"/>
                </a:solidFill>
                <a:latin typeface="Constantia"/>
              </a:rPr>
              <a:t>Отчет подготовлен  Финансовым  управлением         администрации Палкинского района</a:t>
            </a:r>
            <a:endParaRPr b="0" lang="ru-RU" sz="2600" spc="-1" strike="noStrike">
              <a:solidFill>
                <a:srgbClr val="000000"/>
              </a:solidFill>
              <a:latin typeface="Arial"/>
            </a:endParaRPr>
          </a:p>
          <a:p>
            <a:pPr marL="272880" indent="0" algn="r">
              <a:lnSpc>
                <a:spcPct val="100000"/>
              </a:lnSpc>
              <a:spcBef>
                <a:spcPts val="519"/>
              </a:spcBef>
              <a:buNone/>
              <a:tabLst>
                <a:tab algn="l" pos="0"/>
              </a:tabLst>
            </a:pPr>
            <a:r>
              <a:rPr b="0" lang="ru-RU" sz="2600" spc="-1" strike="noStrike">
                <a:solidFill>
                  <a:srgbClr val="000000"/>
                </a:solidFill>
                <a:latin typeface="Constantia"/>
              </a:rPr>
              <a:t>   </a:t>
            </a:r>
            <a:r>
              <a:rPr b="0" lang="ru-RU" sz="2600" spc="-1" strike="noStrike">
                <a:solidFill>
                  <a:srgbClr val="000000"/>
                </a:solidFill>
                <a:latin typeface="Constantia"/>
              </a:rPr>
              <a:t>Начальник финансового  управления </a:t>
            </a:r>
            <a:endParaRPr b="0" lang="ru-RU" sz="2600" spc="-1" strike="noStrike">
              <a:solidFill>
                <a:srgbClr val="000000"/>
              </a:solidFill>
              <a:latin typeface="Arial"/>
            </a:endParaRPr>
          </a:p>
          <a:p>
            <a:pPr marL="272880" indent="0" algn="r">
              <a:lnSpc>
                <a:spcPct val="100000"/>
              </a:lnSpc>
              <a:spcBef>
                <a:spcPts val="519"/>
              </a:spcBef>
              <a:buNone/>
              <a:tabLst>
                <a:tab algn="l" pos="0"/>
              </a:tabLst>
            </a:pPr>
            <a:r>
              <a:rPr b="0" lang="ru-RU" sz="2600" spc="-1" strike="noStrike">
                <a:solidFill>
                  <a:srgbClr val="000000"/>
                </a:solidFill>
                <a:latin typeface="Constantia"/>
              </a:rPr>
              <a:t>   </a:t>
            </a:r>
            <a:r>
              <a:rPr b="0" lang="ru-RU" sz="2600" spc="-1" strike="noStrike">
                <a:solidFill>
                  <a:srgbClr val="000000"/>
                </a:solidFill>
                <a:latin typeface="Constantia"/>
              </a:rPr>
              <a:t>Никифорова Наталья Николаевна</a:t>
            </a:r>
            <a:endParaRPr b="0" lang="ru-RU" sz="2600" spc="-1" strike="noStrike">
              <a:solidFill>
                <a:srgbClr val="000000"/>
              </a:solidFill>
              <a:latin typeface="Arial"/>
            </a:endParaRPr>
          </a:p>
          <a:p>
            <a:pPr marL="272880" indent="0" algn="r">
              <a:lnSpc>
                <a:spcPct val="100000"/>
              </a:lnSpc>
              <a:spcBef>
                <a:spcPts val="519"/>
              </a:spcBef>
              <a:buNone/>
              <a:tabLst>
                <a:tab algn="l" pos="0"/>
              </a:tabLst>
            </a:pPr>
            <a:r>
              <a:rPr b="0" lang="ru-RU" sz="2600" spc="-1" strike="noStrike">
                <a:solidFill>
                  <a:srgbClr val="000000"/>
                </a:solidFill>
                <a:latin typeface="Constantia"/>
              </a:rPr>
              <a:t>   </a:t>
            </a:r>
            <a:r>
              <a:rPr b="0" lang="ru-RU" sz="2600" spc="-1" strike="noStrike">
                <a:solidFill>
                  <a:srgbClr val="000000"/>
                </a:solidFill>
                <a:latin typeface="Constantia"/>
              </a:rPr>
              <a:t>Тел. </a:t>
            </a:r>
            <a:r>
              <a:rPr b="0" lang="ru-RU" sz="2600" spc="-1" strike="noStrike">
                <a:solidFill>
                  <a:srgbClr val="000000"/>
                </a:solidFill>
                <a:latin typeface="Arial Cyr"/>
              </a:rPr>
              <a:t>8(811) 45 -21-162 </a:t>
            </a:r>
            <a:endParaRPr b="0" lang="ru-RU" sz="2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PlaceHolder 1"/>
          <p:cNvSpPr>
            <a:spLocks noGrp="1"/>
          </p:cNvSpPr>
          <p:nvPr>
            <p:ph/>
          </p:nvPr>
        </p:nvSpPr>
        <p:spPr>
          <a:xfrm>
            <a:off x="592560" y="1336680"/>
            <a:ext cx="8213760" cy="4769640"/>
          </a:xfrm>
          <a:prstGeom prst="rect">
            <a:avLst/>
          </a:prstGeom>
          <a:noFill/>
          <a:ln w="0">
            <a:noFill/>
          </a:ln>
          <a:effectLst>
            <a:outerShdw dist="0" dir="0" blurRad="0" rotWithShape="0">
              <a:srgbClr val="000000"/>
            </a:outerShdw>
          </a:effectLst>
        </p:spPr>
        <p:txBody>
          <a:bodyPr numCol="1" spcCol="0" lIns="90000" rIns="90000" tIns="45000" bIns="45000" anchor="t">
            <a:noAutofit/>
          </a:bodyPr>
          <a:p>
            <a:pPr marL="272880" indent="0">
              <a:lnSpc>
                <a:spcPct val="100000"/>
              </a:lnSpc>
              <a:spcBef>
                <a:spcPts val="1440"/>
              </a:spcBef>
              <a:buNone/>
              <a:tabLst>
                <a:tab algn="l" pos="0"/>
              </a:tabLst>
            </a:pPr>
            <a:r>
              <a:rPr b="1" lang="ru-RU" sz="7200" spc="-1" strike="noStrike">
                <a:solidFill>
                  <a:srgbClr val="000000"/>
                </a:solidFill>
                <a:latin typeface="Constantia"/>
              </a:rPr>
              <a:t>      </a:t>
            </a:r>
            <a:r>
              <a:rPr b="1" lang="ru-RU" sz="6600" spc="-1" strike="noStrike">
                <a:solidFill>
                  <a:srgbClr val="000000"/>
                </a:solidFill>
                <a:latin typeface="Bernard MT Condensed"/>
                <a:ea typeface="바탕"/>
              </a:rPr>
              <a:t>СПАСИБО</a:t>
            </a:r>
            <a:r>
              <a:rPr b="1" lang="ru-RU" sz="7200" spc="-1" strike="noStrike">
                <a:solidFill>
                  <a:srgbClr val="000000"/>
                </a:solidFill>
                <a:latin typeface="Bernard MT Condensed"/>
                <a:ea typeface="바탕"/>
              </a:rPr>
              <a:t> </a:t>
            </a:r>
            <a:endParaRPr b="0" lang="ru-RU" sz="7200" spc="-1" strike="noStrike">
              <a:solidFill>
                <a:srgbClr val="000000"/>
              </a:solidFill>
              <a:latin typeface="Arial"/>
            </a:endParaRPr>
          </a:p>
          <a:p>
            <a:pPr marL="272880" indent="0">
              <a:lnSpc>
                <a:spcPct val="100000"/>
              </a:lnSpc>
              <a:spcBef>
                <a:spcPts val="1440"/>
              </a:spcBef>
              <a:buNone/>
              <a:tabLst>
                <a:tab algn="l" pos="0"/>
              </a:tabLst>
            </a:pPr>
            <a:r>
              <a:rPr b="1" lang="ru-RU" sz="7200" spc="-1" strike="noStrike">
                <a:solidFill>
                  <a:srgbClr val="000000"/>
                </a:solidFill>
                <a:latin typeface="Bernard MT Condensed"/>
                <a:ea typeface="바탕"/>
              </a:rPr>
              <a:t>          </a:t>
            </a:r>
            <a:r>
              <a:rPr b="1" lang="ru-RU" sz="7200" spc="-1" strike="noStrike">
                <a:solidFill>
                  <a:srgbClr val="000000"/>
                </a:solidFill>
                <a:latin typeface="Bernard MT Condensed"/>
                <a:ea typeface="바탕"/>
              </a:rPr>
              <a:t>ЗА</a:t>
            </a:r>
            <a:endParaRPr b="0" lang="ru-RU" sz="7200" spc="-1" strike="noStrike">
              <a:solidFill>
                <a:srgbClr val="000000"/>
              </a:solidFill>
              <a:latin typeface="Arial"/>
            </a:endParaRPr>
          </a:p>
          <a:p>
            <a:pPr marL="272880" indent="0">
              <a:lnSpc>
                <a:spcPct val="100000"/>
              </a:lnSpc>
              <a:spcBef>
                <a:spcPts val="1440"/>
              </a:spcBef>
              <a:buNone/>
              <a:tabLst>
                <a:tab algn="l" pos="0"/>
              </a:tabLst>
            </a:pPr>
            <a:r>
              <a:rPr b="1" lang="ru-RU" sz="7200" spc="-1" strike="noStrike">
                <a:solidFill>
                  <a:srgbClr val="000000"/>
                </a:solidFill>
                <a:latin typeface="Bernard MT Condensed"/>
                <a:ea typeface="바탕"/>
              </a:rPr>
              <a:t>   </a:t>
            </a:r>
            <a:r>
              <a:rPr b="1" lang="ru-RU" sz="7200" spc="-1" strike="noStrike">
                <a:solidFill>
                  <a:srgbClr val="000000"/>
                </a:solidFill>
                <a:latin typeface="Bernard MT Condensed"/>
                <a:ea typeface="바탕"/>
              </a:rPr>
              <a:t>ВНИМАНИЕ!</a:t>
            </a:r>
            <a:endParaRPr b="0" lang="ru-RU" sz="7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TextBox 3"/>
          <p:cNvSpPr/>
          <p:nvPr/>
        </p:nvSpPr>
        <p:spPr>
          <a:xfrm>
            <a:off x="755640" y="404640"/>
            <a:ext cx="7556400" cy="307728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2800" spc="-1" strike="noStrike">
                <a:solidFill>
                  <a:schemeClr val="accent1">
                    <a:lumMod val="50000"/>
                  </a:schemeClr>
                </a:solidFill>
                <a:latin typeface="Calibri"/>
                <a:ea typeface="DejaVu Sans"/>
              </a:rPr>
              <a:t>БЮДЖЕТ МУНИЦИПАЛЬНОГО ОБРАЗОВАНИЯ «ПАЛКИНСКИЙ РАЙОН»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утвержден Решением Собрания депутатов района от 26.12.2022 года  № «О  бюджете муниципального образования «Палкинский район» на 2023год и плановый период 2024-2025гг.»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288" name="Таблица 5"/>
          <p:cNvGraphicFramePr/>
          <p:nvPr/>
        </p:nvGraphicFramePr>
        <p:xfrm>
          <a:off x="1026000" y="2487240"/>
          <a:ext cx="7613640" cy="3438000"/>
        </p:xfrm>
        <a:graphic>
          <a:graphicData uri="http://schemas.openxmlformats.org/drawingml/2006/table">
            <a:tbl>
              <a:tblPr/>
              <a:tblGrid>
                <a:gridCol w="2196000"/>
                <a:gridCol w="1848600"/>
                <a:gridCol w="2270520"/>
                <a:gridCol w="1298880"/>
              </a:tblGrid>
              <a:tr h="3438000"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Публичные слушания по проекту местного бюджета на 2023 год проведены 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15.12.2022года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6633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Приняли участие     15человек 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6633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Calibri"/>
                          <a:ea typeface="Microsoft YaHei"/>
                        </a:rPr>
                        <a:t>Публичные слушания об исполнении  отчета  за 2023год  проведены  09 апреля  2024 года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6633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Приняли участие     19человек 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6633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Rectangle 8"/>
          <p:cNvSpPr/>
          <p:nvPr/>
        </p:nvSpPr>
        <p:spPr>
          <a:xfrm>
            <a:off x="722160" y="260280"/>
            <a:ext cx="840888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Основные показатели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               </a:t>
            </a:r>
            <a:r>
              <a:rPr b="1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бюджета муниципального района на 2023год в сравнении и                                       предыдущим  финансовым годом                                                                                                                                           млн. руб.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                                                                                                              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0" name="Text Box 10"/>
          <p:cNvSpPr/>
          <p:nvPr/>
        </p:nvSpPr>
        <p:spPr>
          <a:xfrm>
            <a:off x="8912160" y="0"/>
            <a:ext cx="228240" cy="196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ru-RU" sz="700" spc="-1" strike="noStrike">
                <a:solidFill>
                  <a:srgbClr val="000000"/>
                </a:solidFill>
                <a:latin typeface="Arial"/>
                <a:ea typeface="DejaVu Sans"/>
              </a:rPr>
              <a:t>1</a:t>
            </a:r>
            <a:endParaRPr b="0" lang="ru-RU" sz="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1" name="Rectangle 9"/>
          <p:cNvSpPr/>
          <p:nvPr/>
        </p:nvSpPr>
        <p:spPr>
          <a:xfrm>
            <a:off x="179280" y="722160"/>
            <a:ext cx="8769240" cy="351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endParaRPr b="1" lang="ru-RU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graphicFrame>
        <p:nvGraphicFramePr>
          <p:cNvPr id="292" name="Group 70"/>
          <p:cNvGraphicFramePr/>
          <p:nvPr/>
        </p:nvGraphicFramePr>
        <p:xfrm>
          <a:off x="420480" y="1980000"/>
          <a:ext cx="8496720" cy="4679640"/>
        </p:xfrm>
        <a:graphic>
          <a:graphicData uri="http://schemas.openxmlformats.org/drawingml/2006/table">
            <a:tbl>
              <a:tblPr/>
              <a:tblGrid>
                <a:gridCol w="384120"/>
                <a:gridCol w="3864240"/>
                <a:gridCol w="1704240"/>
                <a:gridCol w="1536480"/>
                <a:gridCol w="1008000"/>
              </a:tblGrid>
              <a:tr h="136044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  <a:tabLst>
                          <a:tab algn="l" pos="0"/>
                        </a:tabLst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№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66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  <a:tabLst>
                          <a:tab algn="l" pos="0"/>
                        </a:tabLst>
                      </a:pP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показателей</a:t>
                      </a:r>
                      <a:endParaRPr b="0" lang="ru-RU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66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  <a:tabLst>
                          <a:tab algn="l" pos="0"/>
                        </a:tabLst>
                      </a:pP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План 2022 год</a:t>
                      </a:r>
                      <a:endParaRPr b="0" lang="ru-RU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66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План 2023год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66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  <a:tabLst>
                          <a:tab algn="l" pos="0"/>
                        </a:tabLst>
                      </a:pPr>
                      <a:r>
                        <a:rPr b="1" lang="ru-RU" sz="16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%</a:t>
                      </a:r>
                      <a:endParaRPr b="0" lang="ru-RU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66cc"/>
                    </a:solidFill>
                  </a:tcPr>
                </a:tc>
              </a:tr>
              <a:tr h="47412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  <a:tabLst>
                          <a:tab algn="l" pos="0"/>
                        </a:tabLst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tabLst>
                          <a:tab algn="l" pos="0"/>
                        </a:tabLst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Налоговые и неналоговые доходы 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42,8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46,5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108,6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99ff"/>
                    </a:solidFill>
                  </a:tcPr>
                </a:tc>
              </a:tr>
              <a:tr h="56160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  <a:tabLst>
                          <a:tab algn="l" pos="0"/>
                        </a:tabLst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2.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tabLst>
                          <a:tab algn="l" pos="0"/>
                        </a:tabLst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Безвозмездные поступления всего,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199,9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178,0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89,0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9ccff"/>
                    </a:solidFill>
                  </a:tcPr>
                </a:tc>
              </a:tr>
              <a:tr h="56340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  <a:tabLst>
                          <a:tab algn="l" pos="0"/>
                        </a:tabLst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3.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tabLst>
                          <a:tab algn="l" pos="0"/>
                        </a:tabLst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Итого доходы 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242,7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224,5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92,5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99ff"/>
                    </a:solidFill>
                  </a:tcPr>
                </a:tc>
              </a:tr>
              <a:tr h="56700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  <a:tabLst>
                          <a:tab algn="l" pos="0"/>
                        </a:tabLst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4.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tabLst>
                          <a:tab algn="l" pos="0"/>
                        </a:tabLst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Итого расходы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252,7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239,8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94,9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9ccff"/>
                    </a:solidFill>
                  </a:tcPr>
                </a:tc>
              </a:tr>
              <a:tr h="115308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15000"/>
                        </a:lnSpc>
                        <a:tabLst>
                          <a:tab algn="l" pos="0"/>
                        </a:tabLst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5.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15000"/>
                        </a:lnSpc>
                        <a:tabLst>
                          <a:tab algn="l" pos="0"/>
                        </a:tabLst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Дефицит (-)</a:t>
                      </a:r>
                      <a:br>
                        <a:rPr sz="1800"/>
                      </a:b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Профицит (+)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-10,0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-15,3</a:t>
                      </a:r>
                      <a:endParaRPr b="0" lang="ru-RU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0099ff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Text Box 2"/>
          <p:cNvSpPr/>
          <p:nvPr/>
        </p:nvSpPr>
        <p:spPr>
          <a:xfrm>
            <a:off x="826920" y="-12600"/>
            <a:ext cx="7905960" cy="63828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Arial"/>
                <a:ea typeface="Arial Cyr"/>
              </a:rPr>
              <a:t>Исполнение плана поступления налоговых и неналоговых    доходов в бюджет   района 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4" name="AutoShape 5"/>
          <p:cNvSpPr/>
          <p:nvPr/>
        </p:nvSpPr>
        <p:spPr>
          <a:xfrm>
            <a:off x="180000" y="4077000"/>
            <a:ext cx="3944160" cy="184932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77bc65"/>
              </a:gs>
              <a:gs pos="100000">
                <a:srgbClr val="ffd7d7"/>
              </a:gs>
            </a:gsLst>
            <a:lin ang="3600000"/>
          </a:gradFill>
          <a:ln>
            <a:solidFill>
              <a:srgbClr val="728b40"/>
            </a:solidFill>
            <a:round/>
          </a:ln>
          <a:effectLst>
            <a:outerShdw algn="ctr" blurRad="57240" dir="5400000" dist="38160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/>
            <a:lightRig dir="t" rig="threePt"/>
          </a:scene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ts val="1800"/>
              </a:lnSpc>
            </a:pPr>
            <a:r>
              <a:rPr b="1" lang="ru-RU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1" lang="ru-RU" sz="1600" spc="-1" strike="noStrike">
                <a:solidFill>
                  <a:srgbClr val="000000"/>
                </a:solidFill>
                <a:latin typeface="Arial"/>
                <a:ea typeface="DejaVu Sans"/>
              </a:rPr>
              <a:t>46,5 млн. рублей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5" name="AutoShape 5"/>
          <p:cNvSpPr/>
          <p:nvPr/>
        </p:nvSpPr>
        <p:spPr>
          <a:xfrm>
            <a:off x="182160" y="1440000"/>
            <a:ext cx="3944160" cy="182052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c2d99c"/>
              </a:gs>
              <a:gs pos="100000">
                <a:srgbClr val="ff0000"/>
              </a:gs>
            </a:gsLst>
            <a:path path="circle">
              <a:fillToRect l="50000" t="50000" r="50000" b="50000"/>
            </a:path>
          </a:gradFill>
          <a:ln>
            <a:solidFill>
              <a:srgbClr val="728b40"/>
            </a:solidFill>
            <a:round/>
          </a:ln>
          <a:effectLst>
            <a:outerShdw algn="ctr" blurRad="57240" dir="5400000" dist="38160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/>
            <a:lightRig dir="t" rig="threePt"/>
          </a:scene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1400" spc="-1" strike="noStrike">
                <a:solidFill>
                  <a:srgbClr val="000000"/>
                </a:solidFill>
                <a:latin typeface="Arial"/>
                <a:ea typeface="DejaVu Sans"/>
              </a:rPr>
              <a:t>План 2023 года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6" name="AutoShape 26"/>
          <p:cNvSpPr/>
          <p:nvPr/>
        </p:nvSpPr>
        <p:spPr>
          <a:xfrm rot="5400000">
            <a:off x="1924200" y="3428280"/>
            <a:ext cx="341280" cy="198360"/>
          </a:xfrm>
          <a:custGeom>
            <a:avLst/>
            <a:gdLst>
              <a:gd name="textAreaLeft" fmla="*/ 55800 w 341280"/>
              <a:gd name="textAreaRight" fmla="*/ 312480 w 341280"/>
              <a:gd name="textAreaTop" fmla="*/ 53280 h 198360"/>
              <a:gd name="textAreaBottom" fmla="*/ 160560 h 198360"/>
            </a:gdLst>
            <a:ahLst/>
            <a:rect l="textAreaLeft" t="textAreaTop" r="textAreaRight" b="textAreaBottom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0">
            <a:gsLst>
              <a:gs pos="0">
                <a:srgbClr val="c2d99c"/>
              </a:gs>
              <a:gs pos="100000">
                <a:srgbClr val="fcfef7"/>
              </a:gs>
            </a:gsLst>
            <a:path path="circle">
              <a:fillToRect l="50000" t="100000" r="50000" b="0"/>
            </a:path>
          </a:gradFill>
          <a:ln>
            <a:solidFill>
              <a:srgbClr val="728b40"/>
            </a:solidFill>
            <a:round/>
          </a:ln>
          <a:effectLst>
            <a:outerShdw algn="ctr" blurRad="57240" dir="5400000" dist="38160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/>
            <a:lightRig dir="t" rig="threePt"/>
          </a:scene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wrap="none" lIns="90000" rIns="90000" tIns="107280" bIns="107280" anchor="ctr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onstantia"/>
              <a:ea typeface="DejaVu Sans"/>
            </a:endParaRPr>
          </a:p>
        </p:txBody>
      </p:sp>
      <p:sp>
        <p:nvSpPr>
          <p:cNvPr id="297" name="AutoShape 5"/>
          <p:cNvSpPr/>
          <p:nvPr/>
        </p:nvSpPr>
        <p:spPr>
          <a:xfrm>
            <a:off x="4356000" y="4077000"/>
            <a:ext cx="4448520" cy="185652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77bc65"/>
              </a:gs>
              <a:gs pos="100000">
                <a:srgbClr val="ffd7d7"/>
              </a:gs>
            </a:gsLst>
            <a:lin ang="3600000"/>
          </a:gradFill>
          <a:ln>
            <a:solidFill>
              <a:srgbClr val="728b40"/>
            </a:solidFill>
            <a:round/>
          </a:ln>
          <a:effectLst>
            <a:outerShdw algn="ctr" blurRad="57240" dir="5400000" dist="38160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/>
            <a:lightRig dir="t" rig="threePt"/>
          </a:scene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ts val="1800"/>
              </a:lnSpc>
            </a:pP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ts val="1800"/>
              </a:lnSpc>
            </a:pP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ts val="1800"/>
              </a:lnSpc>
            </a:pPr>
            <a:r>
              <a:rPr b="1" lang="ru-RU" sz="1600" spc="-1" strike="noStrike">
                <a:solidFill>
                  <a:srgbClr val="000000"/>
                </a:solidFill>
                <a:latin typeface="Arial"/>
                <a:ea typeface="DejaVu Sans"/>
              </a:rPr>
              <a:t>   </a:t>
            </a:r>
            <a:r>
              <a:rPr b="1" lang="ru-RU" sz="1600" spc="-1" strike="noStrike">
                <a:solidFill>
                  <a:srgbClr val="000000"/>
                </a:solidFill>
                <a:latin typeface="Arial"/>
                <a:ea typeface="DejaVu Sans"/>
              </a:rPr>
              <a:t>49,0 млн. рублей</a:t>
            </a: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ts val="1800"/>
              </a:lnSpc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8" name="AutoShape 5"/>
          <p:cNvSpPr/>
          <p:nvPr/>
        </p:nvSpPr>
        <p:spPr>
          <a:xfrm>
            <a:off x="4572000" y="1412640"/>
            <a:ext cx="4304520" cy="164052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0000"/>
              </a:gs>
              <a:gs pos="100000">
                <a:srgbClr val="f4ffe6"/>
              </a:gs>
            </a:gsLst>
            <a:lin ang="16200000"/>
          </a:gradFill>
          <a:ln w="19050">
            <a:solidFill>
              <a:srgbClr val="000000">
                <a:alpha val="0"/>
              </a:srgbClr>
            </a:solidFill>
            <a:round/>
          </a:ln>
          <a:scene3d>
            <a:camera prst="orthographicFront"/>
            <a:lightRig dir="t" rig="threePt"/>
          </a:scene3d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1400" spc="-1" strike="noStrike">
                <a:solidFill>
                  <a:srgbClr val="000000"/>
                </a:solidFill>
                <a:latin typeface="Arial"/>
                <a:ea typeface="DejaVu Sans"/>
              </a:rPr>
              <a:t>Факт 2023года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9" name="AutoShape 26"/>
          <p:cNvSpPr/>
          <p:nvPr/>
        </p:nvSpPr>
        <p:spPr>
          <a:xfrm rot="5400000">
            <a:off x="6388560" y="3500280"/>
            <a:ext cx="341280" cy="198360"/>
          </a:xfrm>
          <a:custGeom>
            <a:avLst/>
            <a:gdLst>
              <a:gd name="textAreaLeft" fmla="*/ 55800 w 341280"/>
              <a:gd name="textAreaRight" fmla="*/ 312480 w 341280"/>
              <a:gd name="textAreaTop" fmla="*/ 53280 h 198360"/>
              <a:gd name="textAreaBottom" fmla="*/ 160560 h 198360"/>
            </a:gdLst>
            <a:ahLst/>
            <a:rect l="textAreaLeft" t="textAreaTop" r="textAreaRight" b="textAreaBottom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0">
            <a:gsLst>
              <a:gs pos="0">
                <a:srgbClr val="c2d99c"/>
              </a:gs>
              <a:gs pos="100000">
                <a:srgbClr val="fcfef7"/>
              </a:gs>
            </a:gsLst>
            <a:path path="circle">
              <a:fillToRect l="50000" t="100000" r="50000" b="0"/>
            </a:path>
          </a:gradFill>
          <a:ln>
            <a:solidFill>
              <a:srgbClr val="728b40"/>
            </a:solidFill>
            <a:round/>
          </a:ln>
          <a:effectLst>
            <a:outerShdw algn="ctr" blurRad="57240" dir="5400000" dist="38160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/>
            <a:lightRig dir="t" rig="threePt"/>
          </a:scene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wrap="none" lIns="90000" rIns="90000" tIns="107280" bIns="107280" anchor="ctr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onstantia"/>
              <a:ea typeface="DejaVu Sans"/>
            </a:endParaRPr>
          </a:p>
        </p:txBody>
      </p:sp>
      <p:sp>
        <p:nvSpPr>
          <p:cNvPr id="300" name="Text Box 57"/>
          <p:cNvSpPr/>
          <p:nvPr/>
        </p:nvSpPr>
        <p:spPr>
          <a:xfrm>
            <a:off x="8912160" y="0"/>
            <a:ext cx="228240" cy="196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ru-RU" sz="700" spc="-1" strike="noStrike">
                <a:solidFill>
                  <a:srgbClr val="000000"/>
                </a:solidFill>
                <a:latin typeface="Arial"/>
                <a:ea typeface="DejaVu Sans"/>
              </a:rPr>
              <a:t>2</a:t>
            </a:r>
            <a:endParaRPr b="0" lang="ru-RU" sz="7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Прямоугольник 4"/>
          <p:cNvSpPr/>
          <p:nvPr/>
        </p:nvSpPr>
        <p:spPr>
          <a:xfrm>
            <a:off x="1080000" y="261720"/>
            <a:ext cx="696852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Структура налоговых и неналоговых  доходов  бюджета  в 2023 году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302" name="Диаграмма 7"/>
          <p:cNvGraphicFramePr/>
          <p:nvPr/>
        </p:nvGraphicFramePr>
        <p:xfrm>
          <a:off x="-298440" y="-298440"/>
          <a:ext cx="0" cy="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303" name="Text Box 8"/>
          <p:cNvSpPr/>
          <p:nvPr/>
        </p:nvSpPr>
        <p:spPr>
          <a:xfrm>
            <a:off x="8912160" y="0"/>
            <a:ext cx="228240" cy="196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ru-RU" sz="700" spc="-1" strike="noStrike">
                <a:solidFill>
                  <a:srgbClr val="000000"/>
                </a:solidFill>
                <a:latin typeface="Arial"/>
                <a:ea typeface="DejaVu Sans"/>
              </a:rPr>
              <a:t>7</a:t>
            </a:r>
            <a:endParaRPr b="0" lang="ru-RU" sz="7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304" name="Диаграмма 8"/>
          <p:cNvGraphicFramePr/>
          <p:nvPr/>
        </p:nvGraphicFramePr>
        <p:xfrm>
          <a:off x="720000" y="1022400"/>
          <a:ext cx="7760880" cy="4736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3465a4"/>
            </a:gs>
            <a:gs pos="100000">
              <a:srgbClr val="3faf46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Text Box 8"/>
          <p:cNvSpPr/>
          <p:nvPr/>
        </p:nvSpPr>
        <p:spPr>
          <a:xfrm>
            <a:off x="8912520" y="0"/>
            <a:ext cx="277200" cy="196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ru-RU" sz="700" spc="-1" strike="noStrike">
                <a:solidFill>
                  <a:srgbClr val="000000"/>
                </a:solidFill>
                <a:latin typeface="Arial"/>
                <a:ea typeface="DejaVu Sans"/>
              </a:rPr>
              <a:t>19</a:t>
            </a:r>
            <a:endParaRPr b="0" lang="ru-RU" sz="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6" name="Rectangle 9"/>
          <p:cNvSpPr/>
          <p:nvPr/>
        </p:nvSpPr>
        <p:spPr>
          <a:xfrm>
            <a:off x="1403280" y="601560"/>
            <a:ext cx="710712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Объем  безвозмездных поступлений из других уровней бюджета в бюджет муниципального образования «Палкинский район» в 2023году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7" name="Line 11"/>
          <p:cNvSpPr/>
          <p:nvPr/>
        </p:nvSpPr>
        <p:spPr>
          <a:xfrm>
            <a:off x="4572000" y="1412640"/>
            <a:ext cx="360" cy="647640"/>
          </a:xfrm>
          <a:prstGeom prst="line">
            <a:avLst/>
          </a:prstGeom>
          <a:ln w="19050">
            <a:solidFill>
              <a:srgbClr val="00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90000" rIns="90000" tIns="647280" bIns="647280" anchor="t" anchorCtr="1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308" name="AutoShape 12"/>
          <p:cNvSpPr/>
          <p:nvPr/>
        </p:nvSpPr>
        <p:spPr>
          <a:xfrm>
            <a:off x="314280" y="3708360"/>
            <a:ext cx="1870200" cy="1209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3366ff"/>
              </a:gs>
              <a:gs pos="100000">
                <a:srgbClr val="6699ff"/>
              </a:gs>
            </a:gsLst>
            <a:lin ang="5400000"/>
          </a:gradFill>
          <a:ln w="28575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marL="88920" indent="87480" algn="ctr">
              <a:lnSpc>
                <a:spcPct val="100000"/>
              </a:lnSpc>
              <a:tabLst>
                <a:tab algn="l" pos="0"/>
              </a:tabLst>
            </a:pPr>
            <a:r>
              <a:rPr b="0" lang="ru-RU" sz="1400" spc="-1" strike="noStrike">
                <a:solidFill>
                  <a:srgbClr val="ffffff"/>
                </a:solidFill>
                <a:latin typeface="Arial"/>
                <a:ea typeface="DejaVu Sans"/>
              </a:rPr>
              <a:t>Дотации 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marL="88920" indent="87480" algn="ctr">
              <a:lnSpc>
                <a:spcPct val="100000"/>
              </a:lnSpc>
              <a:tabLst>
                <a:tab algn="l" pos="0"/>
              </a:tabLst>
            </a:pPr>
            <a:r>
              <a:rPr b="0" lang="ru-RU" sz="1400" spc="-1" strike="noStrike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r>
              <a:rPr b="0" lang="ru-RU" sz="1400" spc="-1" strike="noStrike">
                <a:solidFill>
                  <a:srgbClr val="ffffff"/>
                </a:solidFill>
                <a:latin typeface="Arial"/>
                <a:ea typeface="DejaVu Sans"/>
              </a:rPr>
              <a:t>71,0 млн. руб.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9" name="AutoShape 13"/>
          <p:cNvSpPr/>
          <p:nvPr/>
        </p:nvSpPr>
        <p:spPr>
          <a:xfrm>
            <a:off x="6840000" y="3695760"/>
            <a:ext cx="1967400" cy="116208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3366ff"/>
              </a:gs>
              <a:gs pos="100000">
                <a:srgbClr val="6699ff"/>
              </a:gs>
            </a:gsLst>
            <a:lin ang="5400000"/>
          </a:gradFill>
          <a:ln w="28575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marL="88920" indent="87480" algn="ctr">
              <a:lnSpc>
                <a:spcPct val="100000"/>
              </a:lnSpc>
              <a:tabLst>
                <a:tab algn="l" pos="0"/>
              </a:tabLst>
            </a:pPr>
            <a:r>
              <a:rPr b="0" lang="ru-RU" sz="1400" spc="-1" strike="noStrike">
                <a:solidFill>
                  <a:srgbClr val="ffffff"/>
                </a:solidFill>
                <a:latin typeface="Arial"/>
                <a:ea typeface="DejaVu Sans"/>
              </a:rPr>
              <a:t>Иные межбюджетные 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marL="88920" indent="87480" algn="ctr">
              <a:lnSpc>
                <a:spcPct val="100000"/>
              </a:lnSpc>
              <a:tabLst>
                <a:tab algn="l" pos="0"/>
              </a:tabLst>
            </a:pPr>
            <a:r>
              <a:rPr b="0" lang="ru-RU" sz="1400" spc="-1" strike="noStrike">
                <a:solidFill>
                  <a:srgbClr val="ffffff"/>
                </a:solidFill>
                <a:latin typeface="Arial"/>
                <a:ea typeface="DejaVu Sans"/>
              </a:rPr>
              <a:t>Иные трансферты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marL="88920" indent="87480" algn="ctr">
              <a:lnSpc>
                <a:spcPct val="100000"/>
              </a:lnSpc>
              <a:tabLst>
                <a:tab algn="l" pos="0"/>
              </a:tabLst>
            </a:pPr>
            <a:r>
              <a:rPr b="0" lang="ru-RU" sz="1400" spc="-1" strike="noStrike">
                <a:solidFill>
                  <a:srgbClr val="ffffff"/>
                </a:solidFill>
                <a:latin typeface="Arial"/>
                <a:ea typeface="DejaVu Sans"/>
              </a:rPr>
              <a:t>11,0 млн. руб. 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marL="88920" indent="87480" algn="ctr"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0" name="AutoShape 14"/>
          <p:cNvSpPr/>
          <p:nvPr/>
        </p:nvSpPr>
        <p:spPr>
          <a:xfrm>
            <a:off x="2556000" y="3736800"/>
            <a:ext cx="1937520" cy="115416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3366ff"/>
              </a:gs>
              <a:gs pos="100000">
                <a:srgbClr val="6699ff"/>
              </a:gs>
            </a:gsLst>
            <a:lin ang="5400000"/>
          </a:gradFill>
          <a:ln w="28575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marL="88920" indent="87480" algn="ctr">
              <a:lnSpc>
                <a:spcPct val="100000"/>
              </a:lnSpc>
              <a:tabLst>
                <a:tab algn="l" pos="0"/>
              </a:tabLst>
            </a:pPr>
            <a:r>
              <a:rPr b="0" lang="ru-RU" sz="1400" spc="-1" strike="noStrike">
                <a:solidFill>
                  <a:srgbClr val="ffffff"/>
                </a:solidFill>
                <a:latin typeface="Arial"/>
                <a:ea typeface="DejaVu Sans"/>
              </a:rPr>
              <a:t>Субсидии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marL="88920" indent="87480" algn="ctr"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marL="88920" indent="87480" algn="ctr">
              <a:lnSpc>
                <a:spcPct val="100000"/>
              </a:lnSpc>
              <a:tabLst>
                <a:tab algn="l" pos="0"/>
              </a:tabLst>
            </a:pPr>
            <a:r>
              <a:rPr b="0" lang="ru-RU" sz="1400" spc="-1" strike="noStrike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r>
              <a:rPr b="0" lang="ru-RU" sz="1400" spc="-1" strike="noStrike">
                <a:solidFill>
                  <a:srgbClr val="ffffff"/>
                </a:solidFill>
                <a:latin typeface="Arial"/>
                <a:ea typeface="DejaVu Sans"/>
              </a:rPr>
              <a:t>23,9 млн. руб.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1" name="AutoShape 15"/>
          <p:cNvSpPr/>
          <p:nvPr/>
        </p:nvSpPr>
        <p:spPr>
          <a:xfrm>
            <a:off x="1785960" y="1585800"/>
            <a:ext cx="5673600" cy="135108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3366ff"/>
              </a:gs>
              <a:gs pos="100000">
                <a:srgbClr val="6699ff"/>
              </a:gs>
            </a:gsLst>
            <a:lin ang="5400000"/>
          </a:gradFill>
          <a:ln w="28575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marL="88920" indent="87480" algn="ctr">
              <a:lnSpc>
                <a:spcPct val="100000"/>
              </a:lnSpc>
              <a:tabLst>
                <a:tab algn="l" pos="0"/>
              </a:tabLst>
            </a:pPr>
            <a:r>
              <a:rPr b="0" lang="ru-RU" sz="1800" spc="-1" strike="noStrike">
                <a:solidFill>
                  <a:srgbClr val="ffffff"/>
                </a:solidFill>
                <a:latin typeface="Arial"/>
                <a:ea typeface="DejaVu Sans"/>
              </a:rPr>
              <a:t>Безвозмездные поступления,факт 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marL="88920" indent="87480" algn="ctr">
              <a:lnSpc>
                <a:spcPct val="100000"/>
              </a:lnSpc>
              <a:tabLst>
                <a:tab algn="l" pos="0"/>
              </a:tabLst>
            </a:pPr>
            <a:r>
              <a:rPr b="0" lang="ru-RU" sz="1800" spc="-1" strike="noStrike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r>
              <a:rPr b="0" lang="ru-RU" sz="1800" spc="-1" strike="noStrike">
                <a:solidFill>
                  <a:srgbClr val="ffffff"/>
                </a:solidFill>
                <a:latin typeface="Arial"/>
                <a:ea typeface="DejaVu Sans"/>
              </a:rPr>
              <a:t>Всего  175,3   млн. руб.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2" name="AutoShape 16"/>
          <p:cNvSpPr/>
          <p:nvPr/>
        </p:nvSpPr>
        <p:spPr>
          <a:xfrm>
            <a:off x="4716360" y="3692520"/>
            <a:ext cx="1639800" cy="122544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marL="88920" indent="87480" algn="ctr">
              <a:lnSpc>
                <a:spcPct val="100000"/>
              </a:lnSpc>
              <a:tabLst>
                <a:tab algn="l" pos="0"/>
              </a:tabLst>
            </a:pPr>
            <a:r>
              <a:rPr b="0" lang="ru-RU" sz="1400" spc="-1" strike="noStrike">
                <a:solidFill>
                  <a:srgbClr val="ffffff"/>
                </a:solidFill>
                <a:latin typeface="Arial"/>
                <a:ea typeface="DejaVu Sans"/>
              </a:rPr>
              <a:t>66,2 млн. руб. 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3" name="Стрелка вниз 12"/>
          <p:cNvSpPr/>
          <p:nvPr/>
        </p:nvSpPr>
        <p:spPr>
          <a:xfrm flipH="1">
            <a:off x="3457440" y="3019320"/>
            <a:ext cx="219240" cy="511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ffffff"/>
              </a:solidFill>
              <a:latin typeface="Constantia"/>
              <a:ea typeface="DejaVu Sans"/>
            </a:endParaRPr>
          </a:p>
        </p:txBody>
      </p:sp>
      <p:sp>
        <p:nvSpPr>
          <p:cNvPr id="314" name="Стрелка вниз 14"/>
          <p:cNvSpPr/>
          <p:nvPr/>
        </p:nvSpPr>
        <p:spPr>
          <a:xfrm>
            <a:off x="5318280" y="3019320"/>
            <a:ext cx="227160" cy="511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ffffff"/>
              </a:solidFill>
              <a:latin typeface="Constantia"/>
              <a:ea typeface="DejaVu Sans"/>
            </a:endParaRPr>
          </a:p>
        </p:txBody>
      </p:sp>
      <p:sp>
        <p:nvSpPr>
          <p:cNvPr id="315" name="Стрелка вниз 24"/>
          <p:cNvSpPr/>
          <p:nvPr/>
        </p:nvSpPr>
        <p:spPr>
          <a:xfrm>
            <a:off x="1841400" y="3019320"/>
            <a:ext cx="176400" cy="511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ffffff"/>
              </a:solidFill>
              <a:latin typeface="Constantia"/>
              <a:ea typeface="DejaVu Sans"/>
            </a:endParaRPr>
          </a:p>
        </p:txBody>
      </p:sp>
      <p:sp>
        <p:nvSpPr>
          <p:cNvPr id="316" name="Стрелка вниз 25"/>
          <p:cNvSpPr/>
          <p:nvPr/>
        </p:nvSpPr>
        <p:spPr>
          <a:xfrm>
            <a:off x="7164360" y="3003480"/>
            <a:ext cx="177840" cy="52704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ffffff"/>
              </a:solidFill>
              <a:latin typeface="Constantia"/>
              <a:ea typeface="DejaVu Sans"/>
            </a:endParaRPr>
          </a:p>
        </p:txBody>
      </p:sp>
      <p:sp>
        <p:nvSpPr>
          <p:cNvPr id="317" name=""/>
          <p:cNvSpPr/>
          <p:nvPr/>
        </p:nvSpPr>
        <p:spPr>
          <a:xfrm>
            <a:off x="4795560" y="3713760"/>
            <a:ext cx="1496160" cy="1137960"/>
          </a:xfrm>
          <a:prstGeom prst="rect">
            <a:avLst/>
          </a:prstGeom>
          <a:solidFill>
            <a:srgbClr val="3366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ffffff"/>
                </a:solidFill>
                <a:latin typeface="Arial"/>
                <a:ea typeface="DejaVu Sans"/>
              </a:rPr>
              <a:t>Субвенции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ffffff"/>
                </a:solidFill>
                <a:latin typeface="Arial"/>
                <a:ea typeface="DejaVu Sans"/>
              </a:rPr>
              <a:t>70,2 млн. руб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PlaceHolder 1"/>
          <p:cNvSpPr>
            <a:spLocks noGrp="1"/>
          </p:cNvSpPr>
          <p:nvPr>
            <p:ph/>
          </p:nvPr>
        </p:nvSpPr>
        <p:spPr>
          <a:xfrm>
            <a:off x="395640" y="274680"/>
            <a:ext cx="8275320" cy="5835600"/>
          </a:xfrm>
          <a:prstGeom prst="rect">
            <a:avLst/>
          </a:prstGeom>
          <a:noFill/>
          <a:ln w="0">
            <a:noFill/>
          </a:ln>
        </p:spPr>
        <p:txBody>
          <a:bodyPr numCol="1" spcCol="0" lIns="90000" rIns="90000" tIns="45000" bIns="45000" anchor="t">
            <a:noAutofit/>
          </a:bodyPr>
          <a:p>
            <a:pPr marL="272880" indent="0">
              <a:lnSpc>
                <a:spcPts val="2701"/>
              </a:lnSpc>
              <a:buNone/>
              <a:tabLst>
                <a:tab algn="l" pos="0"/>
              </a:tabLst>
            </a:pPr>
            <a:r>
              <a:rPr b="1" lang="ru-RU" sz="2400" spc="-1" strike="noStrike">
                <a:solidFill>
                  <a:srgbClr val="c00000"/>
                </a:solidFill>
                <a:latin typeface="Calibri"/>
              </a:rPr>
              <a:t>                </a:t>
            </a:r>
            <a:r>
              <a:rPr b="1" lang="ru-RU" sz="2400" spc="-1" strike="noStrike">
                <a:solidFill>
                  <a:srgbClr val="c00000"/>
                </a:solidFill>
                <a:latin typeface="Calibri"/>
              </a:rPr>
              <a:t>С</a:t>
            </a:r>
            <a:r>
              <a:rPr b="1" lang="en-US" sz="2400" spc="-1" strike="noStrike">
                <a:solidFill>
                  <a:srgbClr val="c00000"/>
                </a:solidFill>
                <a:latin typeface="Calibri"/>
              </a:rPr>
              <a:t>труктура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en-US" sz="2400" spc="-1" strike="noStrike">
                <a:solidFill>
                  <a:srgbClr val="c00000"/>
                </a:solidFill>
                <a:latin typeface="Calibri"/>
              </a:rPr>
              <a:t>безвозмездных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en-US" sz="2400" spc="-1" strike="noStrike">
                <a:solidFill>
                  <a:srgbClr val="c00000"/>
                </a:solidFill>
                <a:latin typeface="Calibri"/>
              </a:rPr>
              <a:t>поступлений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marL="272880" indent="0">
              <a:lnSpc>
                <a:spcPts val="25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                  </a:t>
            </a:r>
            <a:r>
              <a:rPr b="1" lang="en-US" sz="2400" spc="-1" strike="noStrike">
                <a:solidFill>
                  <a:srgbClr val="c00000"/>
                </a:solidFill>
                <a:latin typeface="Calibri"/>
              </a:rPr>
              <a:t>бюджет</a:t>
            </a:r>
            <a:r>
              <a:rPr b="1" lang="ru-RU" sz="2400" spc="-1" strike="noStrike">
                <a:solidFill>
                  <a:srgbClr val="c00000"/>
                </a:solidFill>
                <a:latin typeface="Calibri"/>
              </a:rPr>
              <a:t>а МО «Палкинский район»</a:t>
            </a:r>
            <a:r>
              <a:rPr b="1" lang="en-US" sz="2400" spc="-1" strike="noStrike">
                <a:solidFill>
                  <a:srgbClr val="c00000"/>
                </a:solidFill>
                <a:latin typeface="Calibri"/>
              </a:rPr>
              <a:t>,</a:t>
            </a: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en-US" sz="2000" spc="-1" strike="noStrike">
                <a:solidFill>
                  <a:srgbClr val="000000"/>
                </a:solidFill>
                <a:latin typeface="Constantia"/>
              </a:rPr>
              <a:t>	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marL="272880" indent="0">
              <a:lnSpc>
                <a:spcPts val="2999"/>
              </a:lnSpc>
              <a:buNone/>
              <a:tabLst>
                <a:tab algn="l" pos="0"/>
              </a:tabLst>
            </a:pPr>
            <a:r>
              <a:rPr b="1" lang="ru-RU" sz="2000" spc="-1" strike="noStrike">
                <a:solidFill>
                  <a:srgbClr val="000000"/>
                </a:solidFill>
                <a:latin typeface="Constantia"/>
              </a:rPr>
              <a:t>                                       </a:t>
            </a:r>
            <a:r>
              <a:rPr b="1" lang="ru-RU" sz="2000" spc="-1" strike="noStrike">
                <a:solidFill>
                  <a:srgbClr val="000000"/>
                </a:solidFill>
                <a:latin typeface="Constantia"/>
              </a:rPr>
              <a:t>Всего</a:t>
            </a:r>
            <a:r>
              <a:rPr b="1" lang="en-US" sz="2000" spc="-1" strike="noStrike">
                <a:solidFill>
                  <a:srgbClr val="000000"/>
                </a:solidFill>
                <a:latin typeface="Constantia"/>
              </a:rPr>
              <a:t>   176,3</a:t>
            </a:r>
            <a:r>
              <a:rPr b="1" lang="ru-RU" sz="2000" spc="-1" strike="noStrike">
                <a:solidFill>
                  <a:srgbClr val="000000"/>
                </a:solidFill>
                <a:latin typeface="Constantia"/>
              </a:rPr>
              <a:t> </a:t>
            </a:r>
            <a:r>
              <a:rPr b="1" lang="ru-RU" sz="2000" spc="-1" strike="noStrike">
                <a:solidFill>
                  <a:schemeClr val="accent3">
                    <a:lumMod val="50000"/>
                  </a:schemeClr>
                </a:solidFill>
                <a:latin typeface="Calibri"/>
              </a:rPr>
              <a:t>млн</a:t>
            </a:r>
            <a:r>
              <a:rPr b="1" lang="en-US" sz="2000" spc="-1" strike="noStrike">
                <a:solidFill>
                  <a:schemeClr val="accent3">
                    <a:lumMod val="50000"/>
                  </a:schemeClr>
                </a:solidFill>
                <a:latin typeface="Calibri"/>
              </a:rPr>
              <a:t>.рублей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marL="272880" indent="0">
              <a:lnSpc>
                <a:spcPct val="100000"/>
              </a:lnSpc>
              <a:spcBef>
                <a:spcPts val="519"/>
              </a:spcBef>
              <a:buNone/>
              <a:tabLst>
                <a:tab algn="l" pos="0"/>
              </a:tabLst>
            </a:pPr>
            <a:endParaRPr b="0" lang="ru-RU" sz="26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319" name="Диаграмма 17"/>
          <p:cNvGraphicFramePr/>
          <p:nvPr/>
        </p:nvGraphicFramePr>
        <p:xfrm>
          <a:off x="395640" y="1614600"/>
          <a:ext cx="8193240" cy="485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PlaceHolder 1"/>
          <p:cNvSpPr>
            <a:spLocks noGrp="1"/>
          </p:cNvSpPr>
          <p:nvPr>
            <p:ph type="title"/>
          </p:nvPr>
        </p:nvSpPr>
        <p:spPr>
          <a:xfrm>
            <a:off x="457200" y="-53280"/>
            <a:ext cx="8213760" cy="767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45000" bIns="0" anchor="b">
            <a:normAutofit fontScale="51000"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3100" spc="-1" strike="noStrike">
                <a:solidFill>
                  <a:srgbClr val="1f497d"/>
                </a:solidFill>
                <a:latin typeface="Calibri"/>
              </a:rPr>
              <a:t>Исполнение  бюджета района по расходам </a:t>
            </a:r>
            <a:br>
              <a:rPr sz="3100"/>
            </a:br>
            <a:r>
              <a:rPr b="1" lang="ru-RU" sz="3100" spc="-1" strike="noStrike">
                <a:solidFill>
                  <a:srgbClr val="1f497d"/>
                </a:solidFill>
                <a:latin typeface="Calibri"/>
              </a:rPr>
              <a:t>                            за 2023 год                                   </a:t>
            </a:r>
            <a:r>
              <a:rPr b="1" lang="ru-RU" sz="1800" spc="-1" strike="noStrike">
                <a:solidFill>
                  <a:srgbClr val="1f497d"/>
                </a:solidFill>
                <a:latin typeface="Calibri"/>
              </a:rPr>
              <a:t>млн. руб</a:t>
            </a:r>
            <a:r>
              <a:rPr b="1" lang="ru-RU" sz="3100" spc="-1" strike="noStrike">
                <a:solidFill>
                  <a:srgbClr val="1f497d"/>
                </a:solidFill>
                <a:latin typeface="Calibri"/>
              </a:rPr>
              <a:t>. </a:t>
            </a:r>
            <a:br>
              <a:rPr sz="3100"/>
            </a:br>
            <a:endParaRPr b="0" lang="ru-RU" sz="31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327" name="Объект 3"/>
          <p:cNvGraphicFramePr/>
          <p:nvPr/>
        </p:nvGraphicFramePr>
        <p:xfrm>
          <a:off x="180000" y="540000"/>
          <a:ext cx="8962920" cy="5580000"/>
        </p:xfrm>
        <a:graphic>
          <a:graphicData uri="http://schemas.openxmlformats.org/drawingml/2006/table">
            <a:tbl>
              <a:tblPr/>
              <a:tblGrid>
                <a:gridCol w="623160"/>
                <a:gridCol w="4089960"/>
                <a:gridCol w="1854360"/>
                <a:gridCol w="1281240"/>
                <a:gridCol w="1114560"/>
              </a:tblGrid>
              <a:tr h="464760"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Раздел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5c8526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Наименование раздела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5c8526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Уточненный план по расходам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5c8526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Исполнено 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5c8526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Процент исполнения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5c8526"/>
                    </a:solidFill>
                  </a:tcPr>
                </a:tc>
              </a:tr>
              <a:tr h="360000">
                <a:tc>
                  <a:txBody>
                    <a:bodyPr lIns="90000" rIns="90000" anchor="t">
                      <a:noAutofit/>
                    </a:bodyPr>
                    <a:p>
                      <a:endParaRPr b="1" lang="ru-RU" sz="1400" spc="-1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4bd5e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РАСХОДЫ всего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4bd5e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239,8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4bd5e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235,7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4bd5e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98,3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4bd5e"/>
                    </a:solidFill>
                  </a:tcPr>
                </a:tc>
              </a:tr>
              <a:tr h="280080">
                <a:tc>
                  <a:txBody>
                    <a:bodyPr lIns="90000" rIns="90000" anchor="t">
                      <a:noAutofit/>
                    </a:bodyPr>
                    <a:p>
                      <a:endParaRPr b="1" lang="ru-RU" sz="1400" spc="-1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cc"/>
                    </a:solidFill>
                  </a:tcPr>
                </a:tc>
                <a:tc gridSpan="4"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в том числе: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36000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01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4bd5e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Общегосударственные расходы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4bd5e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34,2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4bd5e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33,3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4bd5e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97,4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4bd5e"/>
                    </a:solidFill>
                  </a:tcPr>
                </a:tc>
              </a:tr>
              <a:tr h="36000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02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Национальная оборона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0,5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0,5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100,0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cc"/>
                    </a:solidFill>
                  </a:tcPr>
                </a:tc>
              </a:tr>
              <a:tr h="36000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03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4bd5e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Национальная безопасность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4bd5e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0,2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4bd5e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0,1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4bd5e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50,0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4bd5e"/>
                    </a:solidFill>
                  </a:tcPr>
                </a:tc>
              </a:tr>
              <a:tr h="36000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04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Национальная экономика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37,4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36,6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97,9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cc"/>
                    </a:solidFill>
                  </a:tcPr>
                </a:tc>
              </a:tr>
              <a:tr h="36000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05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4bd5e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Жилищно-коммунальное хозяйство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4bd5e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17,8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4bd5e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16,5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4bd5e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92,7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4bd5e"/>
                    </a:solidFill>
                  </a:tcPr>
                </a:tc>
              </a:tr>
              <a:tr h="360000"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06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Охрана окружающей среды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0,3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0,3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100,0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cc"/>
                    </a:solidFill>
                  </a:tcPr>
                </a:tc>
              </a:tr>
              <a:tr h="36000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07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77bc65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Образование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77bc65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127,4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77bc65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126,7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77bc65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99,5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77bc65"/>
                    </a:solidFill>
                  </a:tcPr>
                </a:tc>
              </a:tr>
              <a:tr h="464760"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</a:t>
                      </a: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08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Культура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15,7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15,6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99,4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cc"/>
                    </a:solidFill>
                  </a:tcPr>
                </a:tc>
              </a:tr>
              <a:tr h="36000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81d41a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Социальная политика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81d41a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3,8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81d41a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3,7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81d41a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97,4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81d41a"/>
                    </a:solidFill>
                  </a:tcPr>
                </a:tc>
              </a:tr>
              <a:tr h="36000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6f9d4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Физическая культура и спорт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6f9d4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0,8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6f9d4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0,8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6f9d4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100,0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6f9d4"/>
                    </a:solidFill>
                  </a:tcPr>
                </a:tc>
              </a:tr>
              <a:tr h="48672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4bd5e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Межбюджетные трансферты</a:t>
                      </a: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endParaRPr b="0" lang="ru-RU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4bd5e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1,5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4bd5e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1,5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4bd5e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100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94bd5e"/>
                    </a:solidFill>
                  </a:tcPr>
                </a:tc>
              </a:tr>
              <a:tr h="283680">
                <a:tc>
                  <a:txBody>
                    <a:bodyPr lIns="90000" rIns="90000" anchor="t">
                      <a:noAutofit/>
                    </a:bodyPr>
                    <a:p>
                      <a:endParaRPr b="1" lang="ru-RU" sz="1400" spc="-1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endParaRPr b="1" lang="ru-RU" sz="1400" spc="-1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endParaRPr b="1" lang="ru-RU" sz="1400" spc="-1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endParaRPr b="1" lang="ru-RU" sz="1400" spc="-1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 lIns="90000" rIns="90000" anchor="t">
                      <a:noAutofit/>
                    </a:bodyPr>
                    <a:p>
                      <a:endParaRPr b="1" lang="ru-RU" sz="1400" spc="-1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t"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Поток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Поток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Поток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Поток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Поток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16900</TotalTime>
  <Application>LibreOffice/7.4.3.2$Windows_X86_64 LibreOffice_project/1048a8393ae2eeec98dff31b5c133c5f1d08b890</Application>
  <AppVersion>15.0000</AppVersion>
  <Words>873</Words>
  <Paragraphs>279</Paragraphs>
  <Company>df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2010-07-02T14:14:42Z</dcterms:created>
  <dc:creator>Лось</dc:creator>
  <dc:description/>
  <dc:language>ru-RU</dc:language>
  <cp:lastModifiedBy/>
  <cp:lastPrinted>2014-05-22T08:02:27Z</cp:lastPrinted>
  <dcterms:modified xsi:type="dcterms:W3CDTF">2024-04-26T11:39:07Z</dcterms:modified>
  <cp:revision>1932</cp:revision>
  <dc:subject/>
  <dc:title>Слайд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4</vt:i4>
  </property>
  <property fmtid="{D5CDD505-2E9C-101B-9397-08002B2CF9AE}" pid="3" name="PresentationFormat">
    <vt:lpwstr>Экран (4:3)</vt:lpwstr>
  </property>
  <property fmtid="{D5CDD505-2E9C-101B-9397-08002B2CF9AE}" pid="4" name="Slides">
    <vt:i4>20</vt:i4>
  </property>
</Properties>
</file>